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handoutMasterIdLst>
    <p:handoutMasterId r:id="rId41"/>
  </p:handoutMasterIdLst>
  <p:sldIdLst>
    <p:sldId id="256" r:id="rId2"/>
    <p:sldId id="257" r:id="rId3"/>
    <p:sldId id="274" r:id="rId4"/>
    <p:sldId id="294" r:id="rId5"/>
    <p:sldId id="273" r:id="rId6"/>
    <p:sldId id="279" r:id="rId7"/>
    <p:sldId id="259" r:id="rId8"/>
    <p:sldId id="270" r:id="rId9"/>
    <p:sldId id="258" r:id="rId10"/>
    <p:sldId id="283" r:id="rId11"/>
    <p:sldId id="260" r:id="rId12"/>
    <p:sldId id="284" r:id="rId13"/>
    <p:sldId id="296" r:id="rId14"/>
    <p:sldId id="280" r:id="rId15"/>
    <p:sldId id="268" r:id="rId16"/>
    <p:sldId id="295" r:id="rId17"/>
    <p:sldId id="261" r:id="rId18"/>
    <p:sldId id="285" r:id="rId19"/>
    <p:sldId id="262" r:id="rId20"/>
    <p:sldId id="288" r:id="rId21"/>
    <p:sldId id="287" r:id="rId22"/>
    <p:sldId id="297" r:id="rId23"/>
    <p:sldId id="299" r:id="rId24"/>
    <p:sldId id="298" r:id="rId25"/>
    <p:sldId id="291" r:id="rId26"/>
    <p:sldId id="264" r:id="rId27"/>
    <p:sldId id="292" r:id="rId28"/>
    <p:sldId id="289" r:id="rId29"/>
    <p:sldId id="265" r:id="rId30"/>
    <p:sldId id="267" r:id="rId31"/>
    <p:sldId id="293" r:id="rId32"/>
    <p:sldId id="300" r:id="rId33"/>
    <p:sldId id="277" r:id="rId34"/>
    <p:sldId id="275" r:id="rId35"/>
    <p:sldId id="276" r:id="rId36"/>
    <p:sldId id="301" r:id="rId37"/>
    <p:sldId id="302" r:id="rId38"/>
    <p:sldId id="278"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660"/>
  </p:normalViewPr>
  <p:slideViewPr>
    <p:cSldViewPr>
      <p:cViewPr varScale="1">
        <p:scale>
          <a:sx n="102" d="100"/>
          <a:sy n="102" d="100"/>
        </p:scale>
        <p:origin x="1224" y="96"/>
      </p:cViewPr>
      <p:guideLst>
        <p:guide orient="horz" pos="2160"/>
        <p:guide pos="2880"/>
      </p:guideLst>
    </p:cSldViewPr>
  </p:slideViewPr>
  <p:notesTextViewPr>
    <p:cViewPr>
      <p:scale>
        <a:sx n="100" d="100"/>
        <a:sy n="100" d="100"/>
      </p:scale>
      <p:origin x="0" y="0"/>
    </p:cViewPr>
  </p:notesTextViewPr>
  <p:notesViewPr>
    <p:cSldViewPr>
      <p:cViewPr varScale="1">
        <p:scale>
          <a:sx n="72" d="100"/>
          <a:sy n="72" d="100"/>
        </p:scale>
        <p:origin x="-316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E60F08B-5EF0-49A2-8F60-A5095ACB5ABE}" type="datetimeFigureOut">
              <a:rPr lang="en-US" smtClean="0"/>
              <a:t>2/7/2019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9825AC7-F867-4C7F-A37A-108C03B1ED20}" type="slidenum">
              <a:rPr lang="en-US" smtClean="0"/>
              <a:t>‹#›</a:t>
            </a:fld>
            <a:endParaRPr lang="en-US"/>
          </a:p>
        </p:txBody>
      </p:sp>
    </p:spTree>
    <p:extLst>
      <p:ext uri="{BB962C8B-B14F-4D97-AF65-F5344CB8AC3E}">
        <p14:creationId xmlns:p14="http://schemas.microsoft.com/office/powerpoint/2010/main" val="1938992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5F98395-8D6A-4AF1-B38A-A3785D44F231}" type="datetimeFigureOut">
              <a:rPr lang="en-US" smtClean="0"/>
              <a:pPr/>
              <a:t>2/7/2019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16DF00D-5FDA-4F01-85EB-36A4C4F2A68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24</a:t>
            </a:fld>
            <a:endParaRPr lang="en-US" dirty="0"/>
          </a:p>
        </p:txBody>
      </p:sp>
    </p:spTree>
    <p:extLst>
      <p:ext uri="{BB962C8B-B14F-4D97-AF65-F5344CB8AC3E}">
        <p14:creationId xmlns:p14="http://schemas.microsoft.com/office/powerpoint/2010/main" val="4067731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6DF00D-5FDA-4F01-85EB-36A4C4F2A68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27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29</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30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31</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6DF00D-5FDA-4F01-85EB-36A4C4F2A682}"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36CB0930-FC0D-4DDC-A63F-C7ECB959D332}" type="datetimeFigureOut">
              <a:rPr lang="en-US" smtClean="0"/>
              <a:pPr/>
              <a:t>2/7/2019</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1B9078A-62FC-42E5-83B5-292445DFD7DB}" type="slidenum">
              <a:rPr lang="en-US" smtClean="0"/>
              <a:pPr/>
              <a:t>‹#›</a:t>
            </a:fld>
            <a:endParaRPr lang="en-US" dirty="0"/>
          </a:p>
        </p:txBody>
      </p:sp>
    </p:spTree>
    <p:extLst>
      <p:ext uri="{BB962C8B-B14F-4D97-AF65-F5344CB8AC3E}">
        <p14:creationId xmlns:p14="http://schemas.microsoft.com/office/powerpoint/2010/main" val="177111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CB0930-FC0D-4DDC-A63F-C7ECB959D332}" type="datetimeFigureOut">
              <a:rPr lang="en-US" smtClean="0"/>
              <a:pPr/>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B9078A-62FC-42E5-83B5-292445DFD7DB}" type="slidenum">
              <a:rPr lang="en-US" smtClean="0"/>
              <a:pPr/>
              <a:t>‹#›</a:t>
            </a:fld>
            <a:endParaRPr lang="en-US" dirty="0"/>
          </a:p>
        </p:txBody>
      </p:sp>
    </p:spTree>
    <p:extLst>
      <p:ext uri="{BB962C8B-B14F-4D97-AF65-F5344CB8AC3E}">
        <p14:creationId xmlns:p14="http://schemas.microsoft.com/office/powerpoint/2010/main" val="146995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6CB0930-FC0D-4DDC-A63F-C7ECB959D332}" type="datetimeFigureOut">
              <a:rPr lang="en-US" smtClean="0"/>
              <a:pPr/>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B9078A-62FC-42E5-83B5-292445DFD7DB}" type="slidenum">
              <a:rPr lang="en-US" smtClean="0"/>
              <a:pPr/>
              <a:t>‹#›</a:t>
            </a:fld>
            <a:endParaRPr lang="en-US" dirty="0"/>
          </a:p>
        </p:txBody>
      </p:sp>
    </p:spTree>
    <p:extLst>
      <p:ext uri="{BB962C8B-B14F-4D97-AF65-F5344CB8AC3E}">
        <p14:creationId xmlns:p14="http://schemas.microsoft.com/office/powerpoint/2010/main" val="3699133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6CB0930-FC0D-4DDC-A63F-C7ECB959D332}" type="datetimeFigureOut">
              <a:rPr lang="en-US" smtClean="0"/>
              <a:pPr/>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B9078A-62FC-42E5-83B5-292445DFD7DB}" type="slidenum">
              <a:rPr lang="en-US" smtClean="0"/>
              <a:pPr/>
              <a:t>‹#›</a:t>
            </a:fld>
            <a:endParaRPr lang="en-US" dirty="0"/>
          </a:p>
        </p:txBody>
      </p:sp>
    </p:spTree>
    <p:extLst>
      <p:ext uri="{BB962C8B-B14F-4D97-AF65-F5344CB8AC3E}">
        <p14:creationId xmlns:p14="http://schemas.microsoft.com/office/powerpoint/2010/main" val="1957541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CB0930-FC0D-4DDC-A63F-C7ECB959D332}" type="datetimeFigureOut">
              <a:rPr lang="en-US" smtClean="0"/>
              <a:pPr/>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B9078A-62FC-42E5-83B5-292445DFD7DB}" type="slidenum">
              <a:rPr lang="en-US" smtClean="0"/>
              <a:pPr/>
              <a:t>‹#›</a:t>
            </a:fld>
            <a:endParaRPr lang="en-US" dirty="0"/>
          </a:p>
        </p:txBody>
      </p:sp>
    </p:spTree>
    <p:extLst>
      <p:ext uri="{BB962C8B-B14F-4D97-AF65-F5344CB8AC3E}">
        <p14:creationId xmlns:p14="http://schemas.microsoft.com/office/powerpoint/2010/main" val="3071753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6CB0930-FC0D-4DDC-A63F-C7ECB959D332}" type="datetimeFigureOut">
              <a:rPr lang="en-US" smtClean="0"/>
              <a:pPr/>
              <a:t>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B9078A-62FC-42E5-83B5-292445DFD7DB}" type="slidenum">
              <a:rPr lang="en-US" smtClean="0"/>
              <a:pPr/>
              <a:t>‹#›</a:t>
            </a:fld>
            <a:endParaRPr lang="en-US" dirty="0"/>
          </a:p>
        </p:txBody>
      </p:sp>
    </p:spTree>
    <p:extLst>
      <p:ext uri="{BB962C8B-B14F-4D97-AF65-F5344CB8AC3E}">
        <p14:creationId xmlns:p14="http://schemas.microsoft.com/office/powerpoint/2010/main" val="3628415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6CB0930-FC0D-4DDC-A63F-C7ECB959D332}" type="datetimeFigureOut">
              <a:rPr lang="en-US" smtClean="0"/>
              <a:pPr/>
              <a:t>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B9078A-62FC-42E5-83B5-292445DFD7DB}" type="slidenum">
              <a:rPr lang="en-US" smtClean="0"/>
              <a:pPr/>
              <a:t>‹#›</a:t>
            </a:fld>
            <a:endParaRPr lang="en-US" dirty="0"/>
          </a:p>
        </p:txBody>
      </p:sp>
    </p:spTree>
    <p:extLst>
      <p:ext uri="{BB962C8B-B14F-4D97-AF65-F5344CB8AC3E}">
        <p14:creationId xmlns:p14="http://schemas.microsoft.com/office/powerpoint/2010/main" val="74242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36CB0930-FC0D-4DDC-A63F-C7ECB959D332}" type="datetimeFigureOut">
              <a:rPr lang="en-US" smtClean="0"/>
              <a:pPr/>
              <a:t>2/7/2019</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B9078A-62FC-42E5-83B5-292445DFD7DB}" type="slidenum">
              <a:rPr lang="en-US" smtClean="0"/>
              <a:pPr/>
              <a:t>‹#›</a:t>
            </a:fld>
            <a:endParaRPr lang="en-US" dirty="0"/>
          </a:p>
        </p:txBody>
      </p:sp>
    </p:spTree>
    <p:extLst>
      <p:ext uri="{BB962C8B-B14F-4D97-AF65-F5344CB8AC3E}">
        <p14:creationId xmlns:p14="http://schemas.microsoft.com/office/powerpoint/2010/main" val="4213298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CB0930-FC0D-4DDC-A63F-C7ECB959D332}" type="datetimeFigureOut">
              <a:rPr lang="en-US" smtClean="0"/>
              <a:pPr/>
              <a:t>2/7/2019</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B9078A-62FC-42E5-83B5-292445DFD7DB}" type="slidenum">
              <a:rPr lang="en-US" smtClean="0"/>
              <a:pPr/>
              <a:t>‹#›</a:t>
            </a:fld>
            <a:endParaRPr lang="en-US" dirty="0"/>
          </a:p>
        </p:txBody>
      </p:sp>
    </p:spTree>
    <p:extLst>
      <p:ext uri="{BB962C8B-B14F-4D97-AF65-F5344CB8AC3E}">
        <p14:creationId xmlns:p14="http://schemas.microsoft.com/office/powerpoint/2010/main" val="373526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CB0930-FC0D-4DDC-A63F-C7ECB959D332}" type="datetimeFigureOut">
              <a:rPr lang="en-US" smtClean="0"/>
              <a:pPr/>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1B9078A-62FC-42E5-83B5-292445DFD7DB}" type="slidenum">
              <a:rPr lang="en-US" smtClean="0"/>
              <a:pPr/>
              <a:t>‹#›</a:t>
            </a:fld>
            <a:endParaRPr lang="en-US" dirty="0"/>
          </a:p>
        </p:txBody>
      </p:sp>
    </p:spTree>
    <p:extLst>
      <p:ext uri="{BB962C8B-B14F-4D97-AF65-F5344CB8AC3E}">
        <p14:creationId xmlns:p14="http://schemas.microsoft.com/office/powerpoint/2010/main" val="47637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CB0930-FC0D-4DDC-A63F-C7ECB959D332}" type="datetimeFigureOut">
              <a:rPr lang="en-US" smtClean="0"/>
              <a:pPr/>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1B9078A-62FC-42E5-83B5-292445DFD7DB}" type="slidenum">
              <a:rPr lang="en-US" smtClean="0"/>
              <a:pPr/>
              <a:t>‹#›</a:t>
            </a:fld>
            <a:endParaRPr lang="en-US" dirty="0"/>
          </a:p>
        </p:txBody>
      </p:sp>
    </p:spTree>
    <p:extLst>
      <p:ext uri="{BB962C8B-B14F-4D97-AF65-F5344CB8AC3E}">
        <p14:creationId xmlns:p14="http://schemas.microsoft.com/office/powerpoint/2010/main" val="257626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CB0930-FC0D-4DDC-A63F-C7ECB959D332}" type="datetimeFigureOut">
              <a:rPr lang="en-US" smtClean="0"/>
              <a:pPr/>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1B9078A-62FC-42E5-83B5-292445DFD7DB}" type="slidenum">
              <a:rPr lang="en-US" smtClean="0"/>
              <a:pPr/>
              <a:t>‹#›</a:t>
            </a:fld>
            <a:endParaRPr lang="en-US" dirty="0"/>
          </a:p>
        </p:txBody>
      </p:sp>
    </p:spTree>
    <p:extLst>
      <p:ext uri="{BB962C8B-B14F-4D97-AF65-F5344CB8AC3E}">
        <p14:creationId xmlns:p14="http://schemas.microsoft.com/office/powerpoint/2010/main" val="419344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CB0930-FC0D-4DDC-A63F-C7ECB959D332}" type="datetimeFigureOut">
              <a:rPr lang="en-US" smtClean="0"/>
              <a:pPr/>
              <a:t>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1B9078A-62FC-42E5-83B5-292445DFD7DB}" type="slidenum">
              <a:rPr lang="en-US" smtClean="0"/>
              <a:pPr/>
              <a:t>‹#›</a:t>
            </a:fld>
            <a:endParaRPr lang="en-US" dirty="0"/>
          </a:p>
        </p:txBody>
      </p:sp>
    </p:spTree>
    <p:extLst>
      <p:ext uri="{BB962C8B-B14F-4D97-AF65-F5344CB8AC3E}">
        <p14:creationId xmlns:p14="http://schemas.microsoft.com/office/powerpoint/2010/main" val="377142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CB0930-FC0D-4DDC-A63F-C7ECB959D332}" type="datetimeFigureOut">
              <a:rPr lang="en-US" smtClean="0"/>
              <a:pPr/>
              <a:t>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1B9078A-62FC-42E5-83B5-292445DFD7DB}" type="slidenum">
              <a:rPr lang="en-US" smtClean="0"/>
              <a:pPr/>
              <a:t>‹#›</a:t>
            </a:fld>
            <a:endParaRPr lang="en-US" dirty="0"/>
          </a:p>
        </p:txBody>
      </p:sp>
    </p:spTree>
    <p:extLst>
      <p:ext uri="{BB962C8B-B14F-4D97-AF65-F5344CB8AC3E}">
        <p14:creationId xmlns:p14="http://schemas.microsoft.com/office/powerpoint/2010/main" val="284167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36CB0930-FC0D-4DDC-A63F-C7ECB959D332}" type="datetimeFigureOut">
              <a:rPr lang="en-US" smtClean="0"/>
              <a:pPr/>
              <a:t>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B9078A-62FC-42E5-83B5-292445DFD7DB}" type="slidenum">
              <a:rPr lang="en-US" smtClean="0"/>
              <a:pPr/>
              <a:t>‹#›</a:t>
            </a:fld>
            <a:endParaRPr lang="en-US" dirty="0"/>
          </a:p>
        </p:txBody>
      </p:sp>
    </p:spTree>
    <p:extLst>
      <p:ext uri="{BB962C8B-B14F-4D97-AF65-F5344CB8AC3E}">
        <p14:creationId xmlns:p14="http://schemas.microsoft.com/office/powerpoint/2010/main" val="95856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CB0930-FC0D-4DDC-A63F-C7ECB959D332}" type="datetimeFigureOut">
              <a:rPr lang="en-US" smtClean="0"/>
              <a:pPr/>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B9078A-62FC-42E5-83B5-292445DFD7DB}" type="slidenum">
              <a:rPr lang="en-US" smtClean="0"/>
              <a:pPr/>
              <a:t>‹#›</a:t>
            </a:fld>
            <a:endParaRPr lang="en-US" dirty="0"/>
          </a:p>
        </p:txBody>
      </p:sp>
    </p:spTree>
    <p:extLst>
      <p:ext uri="{BB962C8B-B14F-4D97-AF65-F5344CB8AC3E}">
        <p14:creationId xmlns:p14="http://schemas.microsoft.com/office/powerpoint/2010/main" val="2604245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CB0930-FC0D-4DDC-A63F-C7ECB959D332}" type="datetimeFigureOut">
              <a:rPr lang="en-US" smtClean="0"/>
              <a:pPr/>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1B9078A-62FC-42E5-83B5-292445DFD7DB}" type="slidenum">
              <a:rPr lang="en-US" smtClean="0"/>
              <a:pPr/>
              <a:t>‹#›</a:t>
            </a:fld>
            <a:endParaRPr lang="en-US" dirty="0"/>
          </a:p>
        </p:txBody>
      </p:sp>
    </p:spTree>
    <p:extLst>
      <p:ext uri="{BB962C8B-B14F-4D97-AF65-F5344CB8AC3E}">
        <p14:creationId xmlns:p14="http://schemas.microsoft.com/office/powerpoint/2010/main" val="149417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36CB0930-FC0D-4DDC-A63F-C7ECB959D332}" type="datetimeFigureOut">
              <a:rPr lang="en-US" smtClean="0"/>
              <a:pPr/>
              <a:t>2/7/2019</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F1B9078A-62FC-42E5-83B5-292445DFD7DB}" type="slidenum">
              <a:rPr lang="en-US" smtClean="0"/>
              <a:pPr/>
              <a:t>‹#›</a:t>
            </a:fld>
            <a:endParaRPr lang="en-US" dirty="0"/>
          </a:p>
        </p:txBody>
      </p:sp>
    </p:spTree>
    <p:extLst>
      <p:ext uri="{BB962C8B-B14F-4D97-AF65-F5344CB8AC3E}">
        <p14:creationId xmlns:p14="http://schemas.microsoft.com/office/powerpoint/2010/main" val="1204178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620000" cy="1788877"/>
          </a:xfrm>
        </p:spPr>
        <p:txBody>
          <a:bodyPr/>
          <a:lstStyle/>
          <a:p>
            <a:pPr algn="ctr"/>
            <a:r>
              <a:rPr lang="en-US" sz="5400" b="1" dirty="0" smtClean="0">
                <a:ln w="28575">
                  <a:solidFill>
                    <a:schemeClr val="bg1">
                      <a:alpha val="25000"/>
                    </a:schemeClr>
                  </a:solidFill>
                  <a:prstDash val="solid"/>
                  <a:round/>
                </a:ln>
                <a:solidFill>
                  <a:srgbClr val="FFFF00"/>
                </a:solidFill>
                <a:latin typeface="Arial Narrow" panose="020B0606020202030204" pitchFamily="34" charset="0"/>
              </a:rPr>
              <a:t>Aggregate Abstract </a:t>
            </a:r>
            <a:br>
              <a:rPr lang="en-US" sz="5400" b="1" dirty="0" smtClean="0">
                <a:ln w="28575">
                  <a:solidFill>
                    <a:schemeClr val="bg1">
                      <a:alpha val="25000"/>
                    </a:schemeClr>
                  </a:solidFill>
                  <a:prstDash val="solid"/>
                  <a:round/>
                </a:ln>
                <a:solidFill>
                  <a:srgbClr val="FFFF00"/>
                </a:solidFill>
                <a:latin typeface="Arial Narrow" panose="020B0606020202030204" pitchFamily="34" charset="0"/>
              </a:rPr>
            </a:br>
            <a:r>
              <a:rPr lang="en-US" sz="5400" b="1" dirty="0" smtClean="0">
                <a:ln w="28575">
                  <a:solidFill>
                    <a:schemeClr val="bg1">
                      <a:alpha val="25000"/>
                    </a:schemeClr>
                  </a:solidFill>
                  <a:prstDash val="solid"/>
                  <a:round/>
                </a:ln>
                <a:solidFill>
                  <a:srgbClr val="FFFF00"/>
                </a:solidFill>
                <a:latin typeface="Arial Narrow" panose="020B0606020202030204" pitchFamily="34" charset="0"/>
              </a:rPr>
              <a:t>Form 11 &amp; Form 11A</a:t>
            </a:r>
            <a:endParaRPr lang="en-US" sz="5400" b="1" dirty="0">
              <a:ln w="28575">
                <a:solidFill>
                  <a:schemeClr val="bg1">
                    <a:alpha val="25000"/>
                  </a:schemeClr>
                </a:solidFill>
                <a:prstDash val="solid"/>
                <a:round/>
              </a:ln>
              <a:solidFill>
                <a:srgbClr val="FFFF00"/>
              </a:solidFill>
              <a:latin typeface="Arial Narrow" panose="020B0606020202030204" pitchFamily="34" charset="0"/>
            </a:endParaRPr>
          </a:p>
        </p:txBody>
      </p:sp>
      <p:sp>
        <p:nvSpPr>
          <p:cNvPr id="3" name="Subtitle 2"/>
          <p:cNvSpPr>
            <a:spLocks noGrp="1"/>
          </p:cNvSpPr>
          <p:nvPr>
            <p:ph type="subTitle" idx="1"/>
          </p:nvPr>
        </p:nvSpPr>
        <p:spPr>
          <a:xfrm>
            <a:off x="762000" y="3699804"/>
            <a:ext cx="7620000" cy="2319996"/>
          </a:xfrm>
        </p:spPr>
        <p:txBody>
          <a:bodyPr>
            <a:noAutofit/>
          </a:bodyPr>
          <a:lstStyle/>
          <a:p>
            <a:pPr algn="ctr"/>
            <a:r>
              <a:rPr lang="en-US" sz="1400" b="1" dirty="0" smtClean="0">
                <a:solidFill>
                  <a:schemeClr val="bg1"/>
                </a:solidFill>
                <a:latin typeface="Arial Narrow" panose="020B0606020202030204" pitchFamily="34" charset="0"/>
              </a:rPr>
              <a:t>Presentation by: </a:t>
            </a:r>
          </a:p>
          <a:p>
            <a:pPr algn="ctr"/>
            <a:r>
              <a:rPr lang="en-US" sz="3200" b="1" i="1" dirty="0" smtClean="0">
                <a:solidFill>
                  <a:schemeClr val="bg1"/>
                </a:solidFill>
                <a:latin typeface="Arial Rounded MT Bold" panose="020F0704030504030204" pitchFamily="34" charset="0"/>
              </a:rPr>
              <a:t>STACEY </a:t>
            </a:r>
            <a:r>
              <a:rPr lang="en-US" sz="3200" b="1" i="1" dirty="0" err="1" smtClean="0">
                <a:solidFill>
                  <a:schemeClr val="bg1"/>
                </a:solidFill>
                <a:latin typeface="Arial Rounded MT Bold" panose="020F0704030504030204" pitchFamily="34" charset="0"/>
              </a:rPr>
              <a:t>jACOBS</a:t>
            </a:r>
            <a:endParaRPr lang="en-US" sz="3200" b="1" i="1" dirty="0" smtClean="0">
              <a:solidFill>
                <a:schemeClr val="bg1"/>
              </a:solidFill>
              <a:latin typeface="Arial Rounded MT Bold" panose="020F0704030504030204" pitchFamily="34" charset="0"/>
            </a:endParaRPr>
          </a:p>
          <a:p>
            <a:pPr algn="ctr"/>
            <a:r>
              <a:rPr lang="en-US" sz="3200" b="1" i="1" dirty="0" smtClean="0">
                <a:solidFill>
                  <a:schemeClr val="bg1"/>
                </a:solidFill>
                <a:latin typeface="Arial Rounded MT Bold" panose="020F0704030504030204" pitchFamily="34" charset="0"/>
              </a:rPr>
              <a:t>Administrative Secretary</a:t>
            </a:r>
          </a:p>
          <a:p>
            <a:pPr algn="ctr"/>
            <a:r>
              <a:rPr lang="en-US" sz="3200" b="1" i="1" dirty="0" smtClean="0">
                <a:solidFill>
                  <a:schemeClr val="bg1"/>
                </a:solidFill>
                <a:latin typeface="Arial Rounded MT Bold" panose="020F0704030504030204" pitchFamily="34" charset="0"/>
              </a:rPr>
              <a:t>State Tax Commission</a:t>
            </a:r>
            <a:endParaRPr lang="en-US" sz="3200" b="1" i="1" dirty="0">
              <a:solidFill>
                <a:schemeClr val="bg1"/>
              </a:solidFill>
              <a:latin typeface="Arial Rounded MT Bold" panose="020F07040305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5970" y="609600"/>
            <a:ext cx="7439830" cy="1295400"/>
          </a:xfrm>
        </p:spPr>
        <p:txBody>
          <a:bodyPr>
            <a:noAutofit/>
          </a:bodyPr>
          <a:lstStyle/>
          <a:p>
            <a:pPr algn="ctr"/>
            <a:r>
              <a:rPr lang="en-US" sz="4000" b="1" dirty="0" smtClean="0">
                <a:ln w="19050">
                  <a:solidFill>
                    <a:schemeClr val="bg1">
                      <a:alpha val="25000"/>
                    </a:schemeClr>
                  </a:solidFill>
                  <a:prstDash val="solid"/>
                  <a:round/>
                </a:ln>
                <a:solidFill>
                  <a:srgbClr val="FFFF00"/>
                </a:solidFill>
                <a:latin typeface="Arial Narrow" panose="020B0606020202030204" pitchFamily="34" charset="0"/>
              </a:rPr>
              <a:t>Aggregate Abstract </a:t>
            </a:r>
            <a:br>
              <a:rPr lang="en-US" sz="4000" b="1" dirty="0" smtClean="0">
                <a:ln w="19050">
                  <a:solidFill>
                    <a:schemeClr val="bg1">
                      <a:alpha val="25000"/>
                    </a:schemeClr>
                  </a:solidFill>
                  <a:prstDash val="solid"/>
                  <a:round/>
                </a:ln>
                <a:solidFill>
                  <a:srgbClr val="FFFF00"/>
                </a:solidFill>
                <a:latin typeface="Arial Narrow" panose="020B0606020202030204" pitchFamily="34" charset="0"/>
              </a:rPr>
            </a:br>
            <a:r>
              <a:rPr lang="en-US" sz="4000" b="1" dirty="0" smtClean="0">
                <a:ln w="19050">
                  <a:solidFill>
                    <a:schemeClr val="bg1">
                      <a:alpha val="25000"/>
                    </a:schemeClr>
                  </a:solidFill>
                  <a:prstDash val="solid"/>
                  <a:round/>
                </a:ln>
                <a:solidFill>
                  <a:srgbClr val="FFFF00"/>
                </a:solidFill>
                <a:latin typeface="Arial Narrow" panose="020B0606020202030204" pitchFamily="34" charset="0"/>
              </a:rPr>
              <a:t>Form 11 &amp; Form 11A (Back)</a:t>
            </a:r>
            <a:endParaRPr lang="en-US" sz="4000" dirty="0">
              <a:ln w="19050">
                <a:solidFill>
                  <a:schemeClr val="bg1">
                    <a:alpha val="25000"/>
                  </a:schemeClr>
                </a:solidFill>
                <a:prstDash val="solid"/>
                <a:round/>
              </a:ln>
              <a:latin typeface="Arial Narrow" panose="020B0606020202030204" pitchFamily="34" charset="0"/>
            </a:endParaRPr>
          </a:p>
        </p:txBody>
      </p:sp>
      <p:sp>
        <p:nvSpPr>
          <p:cNvPr id="4" name="Content Placeholder 3"/>
          <p:cNvSpPr>
            <a:spLocks noGrp="1"/>
          </p:cNvSpPr>
          <p:nvPr>
            <p:ph idx="1"/>
          </p:nvPr>
        </p:nvSpPr>
        <p:spPr>
          <a:xfrm>
            <a:off x="609600" y="2209800"/>
            <a:ext cx="7848600" cy="3810000"/>
          </a:xfrm>
          <a:ln>
            <a:solidFill>
              <a:schemeClr val="bg1"/>
            </a:solidFill>
          </a:ln>
        </p:spPr>
        <p:txBody>
          <a:bodyPr>
            <a:noAutofit/>
          </a:bodyPr>
          <a:lstStyle/>
          <a:p>
            <a:r>
              <a:rPr lang="en-US" sz="2800" b="1" dirty="0" smtClean="0">
                <a:solidFill>
                  <a:schemeClr val="tx1">
                    <a:lumMod val="95000"/>
                    <a:lumOff val="5000"/>
                  </a:schemeClr>
                </a:solidFill>
                <a:latin typeface="Arial Narrow" panose="020B0606020202030204" pitchFamily="34" charset="0"/>
              </a:rPr>
              <a:t>Locally Assessed </a:t>
            </a:r>
            <a:r>
              <a:rPr lang="en-US" sz="2800" b="1" u="sng" dirty="0" smtClean="0">
                <a:solidFill>
                  <a:schemeClr val="tx1">
                    <a:lumMod val="95000"/>
                    <a:lumOff val="5000"/>
                  </a:schemeClr>
                </a:solidFill>
                <a:latin typeface="Arial Narrow" panose="020B0606020202030204" pitchFamily="34" charset="0"/>
              </a:rPr>
              <a:t>REAL OPERATING</a:t>
            </a:r>
            <a:r>
              <a:rPr lang="en-US" sz="2800" b="1" dirty="0" smtClean="0">
                <a:solidFill>
                  <a:schemeClr val="tx1">
                    <a:lumMod val="95000"/>
                    <a:lumOff val="5000"/>
                  </a:schemeClr>
                </a:solidFill>
                <a:latin typeface="Arial Narrow" panose="020B0606020202030204" pitchFamily="34" charset="0"/>
              </a:rPr>
              <a:t> Property  for Centrally Assessed Railroad and Utility Companies</a:t>
            </a:r>
          </a:p>
          <a:p>
            <a:pPr marL="914400" lvl="1" indent="-457200">
              <a:buFont typeface="Wingdings" panose="05000000000000000000" pitchFamily="2" charset="2"/>
              <a:buChar char="Ø"/>
            </a:pPr>
            <a:r>
              <a:rPr lang="en-US" sz="2600" dirty="0" smtClean="0">
                <a:solidFill>
                  <a:schemeClr val="tx1">
                    <a:lumMod val="95000"/>
                    <a:lumOff val="5000"/>
                  </a:schemeClr>
                </a:solidFill>
                <a:latin typeface="Arial Narrow" panose="020B0606020202030204" pitchFamily="34" charset="0"/>
              </a:rPr>
              <a:t>Includes all real OPERATING property from Schedule 14, Line 4 which should also be the figure from the Form 40 for real property total. You will have to separate the rural and incorporated town lot total values, but the grand total should match your Form 40 real property total.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5970" y="609600"/>
            <a:ext cx="7439830" cy="1143000"/>
          </a:xfrm>
        </p:spPr>
        <p:txBody>
          <a:bodyPr>
            <a:noAutofit/>
          </a:bodyPr>
          <a:lstStyle/>
          <a:p>
            <a:pPr algn="ct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Aggregate Abstract </a:t>
            </a:r>
            <a:br>
              <a:rPr lang="en-US" sz="4000" b="1" dirty="0" smtClean="0">
                <a:ln w="28575">
                  <a:solidFill>
                    <a:schemeClr val="bg1">
                      <a:alpha val="25000"/>
                    </a:schemeClr>
                  </a:solidFill>
                  <a:prstDash val="solid"/>
                  <a:round/>
                </a:ln>
                <a:solidFill>
                  <a:srgbClr val="FFFF00"/>
                </a:solidFill>
                <a:latin typeface="Arial Narrow" panose="020B0606020202030204" pitchFamily="34" charset="0"/>
              </a:rPr>
            </a:b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Form 11 &amp; Form 11A (Back)</a:t>
            </a:r>
            <a:endParaRPr lang="en-US" sz="4000" b="1" dirty="0">
              <a:ln w="28575">
                <a:solidFill>
                  <a:schemeClr val="bg1">
                    <a:alpha val="25000"/>
                  </a:schemeClr>
                </a:solidFill>
                <a:prstDash val="solid"/>
                <a:round/>
              </a:ln>
              <a:latin typeface="Arial Narrow" panose="020B0606020202030204" pitchFamily="34" charset="0"/>
            </a:endParaRPr>
          </a:p>
        </p:txBody>
      </p:sp>
      <p:pic>
        <p:nvPicPr>
          <p:cNvPr id="6" name="Picture 5"/>
          <p:cNvPicPr>
            <a:picLocks noChangeAspect="1"/>
          </p:cNvPicPr>
          <p:nvPr/>
        </p:nvPicPr>
        <p:blipFill>
          <a:blip r:embed="rId3"/>
          <a:stretch>
            <a:fillRect/>
          </a:stretch>
        </p:blipFill>
        <p:spPr>
          <a:xfrm>
            <a:off x="533401" y="1828800"/>
            <a:ext cx="8153400" cy="46863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5970" y="609600"/>
            <a:ext cx="7439830" cy="1295400"/>
          </a:xfrm>
        </p:spPr>
        <p:txBody>
          <a:bodyPr>
            <a:noAutofit/>
          </a:bodyPr>
          <a:lstStyle/>
          <a:p>
            <a:pPr algn="ctr"/>
            <a:r>
              <a:rPr lang="en-US" sz="4000" b="1" dirty="0" smtClean="0">
                <a:ln w="19050">
                  <a:solidFill>
                    <a:schemeClr val="bg1">
                      <a:alpha val="25000"/>
                    </a:schemeClr>
                  </a:solidFill>
                  <a:prstDash val="solid"/>
                  <a:round/>
                </a:ln>
                <a:solidFill>
                  <a:srgbClr val="FFFF00"/>
                </a:solidFill>
                <a:latin typeface="Arial Narrow" panose="020B0606020202030204" pitchFamily="34" charset="0"/>
              </a:rPr>
              <a:t>Aggregate Abstract </a:t>
            </a:r>
            <a:br>
              <a:rPr lang="en-US" sz="4000" b="1" dirty="0" smtClean="0">
                <a:ln w="19050">
                  <a:solidFill>
                    <a:schemeClr val="bg1">
                      <a:alpha val="25000"/>
                    </a:schemeClr>
                  </a:solidFill>
                  <a:prstDash val="solid"/>
                  <a:round/>
                </a:ln>
                <a:solidFill>
                  <a:srgbClr val="FFFF00"/>
                </a:solidFill>
                <a:latin typeface="Arial Narrow" panose="020B0606020202030204" pitchFamily="34" charset="0"/>
              </a:rPr>
            </a:br>
            <a:r>
              <a:rPr lang="en-US" sz="4000" b="1" dirty="0" smtClean="0">
                <a:ln w="19050">
                  <a:solidFill>
                    <a:schemeClr val="bg1">
                      <a:alpha val="25000"/>
                    </a:schemeClr>
                  </a:solidFill>
                  <a:prstDash val="solid"/>
                  <a:round/>
                </a:ln>
                <a:solidFill>
                  <a:srgbClr val="FFFF00"/>
                </a:solidFill>
                <a:latin typeface="Arial Narrow" panose="020B0606020202030204" pitchFamily="34" charset="0"/>
              </a:rPr>
              <a:t>Form 11 &amp; Form 11A (Back)</a:t>
            </a:r>
            <a:endParaRPr lang="en-US" sz="4000" dirty="0">
              <a:ln w="19050">
                <a:solidFill>
                  <a:schemeClr val="bg1">
                    <a:alpha val="25000"/>
                  </a:schemeClr>
                </a:solidFill>
                <a:prstDash val="solid"/>
                <a:round/>
              </a:ln>
              <a:latin typeface="Arial Narrow" panose="020B0606020202030204" pitchFamily="34" charset="0"/>
            </a:endParaRPr>
          </a:p>
        </p:txBody>
      </p:sp>
      <p:sp>
        <p:nvSpPr>
          <p:cNvPr id="4" name="Content Placeholder 3"/>
          <p:cNvSpPr>
            <a:spLocks noGrp="1"/>
          </p:cNvSpPr>
          <p:nvPr>
            <p:ph idx="1"/>
          </p:nvPr>
        </p:nvSpPr>
        <p:spPr>
          <a:xfrm>
            <a:off x="609600" y="2209800"/>
            <a:ext cx="7924800" cy="4267200"/>
          </a:xfrm>
          <a:ln>
            <a:solidFill>
              <a:schemeClr val="bg1"/>
            </a:solidFill>
          </a:ln>
        </p:spPr>
        <p:txBody>
          <a:bodyPr>
            <a:normAutofit fontScale="92500" lnSpcReduction="10000"/>
          </a:bodyPr>
          <a:lstStyle/>
          <a:p>
            <a:r>
              <a:rPr lang="en-US" b="1" dirty="0" smtClean="0">
                <a:solidFill>
                  <a:schemeClr val="tx1">
                    <a:lumMod val="95000"/>
                    <a:lumOff val="5000"/>
                  </a:schemeClr>
                </a:solidFill>
                <a:latin typeface="Arial Narrow" panose="020B0606020202030204" pitchFamily="34" charset="0"/>
              </a:rPr>
              <a:t>Vehicles (this block is a count of vehicles, not assessed values)</a:t>
            </a:r>
            <a:endParaRPr lang="en-US" b="1" dirty="0">
              <a:solidFill>
                <a:schemeClr val="tx1">
                  <a:lumMod val="95000"/>
                  <a:lumOff val="5000"/>
                </a:schemeClr>
              </a:solidFill>
              <a:latin typeface="Arial Narrow" panose="020B0606020202030204" pitchFamily="34" charset="0"/>
            </a:endParaRPr>
          </a:p>
          <a:p>
            <a:pPr marL="747712" lvl="1" indent="-285750">
              <a:buFont typeface="Wingdings" panose="05000000000000000000" pitchFamily="2" charset="2"/>
              <a:buChar char="Ø"/>
            </a:pPr>
            <a:r>
              <a:rPr lang="en-US" sz="1800" dirty="0" smtClean="0">
                <a:solidFill>
                  <a:schemeClr val="tx1">
                    <a:lumMod val="95000"/>
                    <a:lumOff val="5000"/>
                  </a:schemeClr>
                </a:solidFill>
                <a:latin typeface="Arial Narrow" panose="020B0606020202030204" pitchFamily="34" charset="0"/>
              </a:rPr>
              <a:t>The vehicle counts will come from the assessor’s assessment book.  The clerk </a:t>
            </a:r>
            <a:r>
              <a:rPr lang="en-US" sz="1800" dirty="0">
                <a:solidFill>
                  <a:schemeClr val="tx1">
                    <a:lumMod val="95000"/>
                    <a:lumOff val="5000"/>
                  </a:schemeClr>
                </a:solidFill>
                <a:latin typeface="Arial Narrow" panose="020B0606020202030204" pitchFamily="34" charset="0"/>
              </a:rPr>
              <a:t>is responsible for adding those figures with the </a:t>
            </a:r>
            <a:r>
              <a:rPr lang="en-US" sz="1800" dirty="0" smtClean="0">
                <a:solidFill>
                  <a:schemeClr val="tx1">
                    <a:lumMod val="95000"/>
                    <a:lumOff val="5000"/>
                  </a:schemeClr>
                </a:solidFill>
                <a:latin typeface="Arial Narrow" panose="020B0606020202030204" pitchFamily="34" charset="0"/>
              </a:rPr>
              <a:t>vehicles from </a:t>
            </a:r>
            <a:r>
              <a:rPr lang="en-US" sz="1800" dirty="0">
                <a:solidFill>
                  <a:schemeClr val="tx1">
                    <a:lumMod val="95000"/>
                    <a:lumOff val="5000"/>
                  </a:schemeClr>
                </a:solidFill>
                <a:latin typeface="Arial Narrow" panose="020B0606020202030204" pitchFamily="34" charset="0"/>
              </a:rPr>
              <a:t>all locally assessed property of </a:t>
            </a:r>
            <a:r>
              <a:rPr lang="en-US" sz="1800" dirty="0" smtClean="0">
                <a:solidFill>
                  <a:schemeClr val="tx1">
                    <a:lumMod val="95000"/>
                    <a:lumOff val="5000"/>
                  </a:schemeClr>
                </a:solidFill>
                <a:latin typeface="Arial Narrow" panose="020B0606020202030204" pitchFamily="34" charset="0"/>
              </a:rPr>
              <a:t>centrally </a:t>
            </a:r>
            <a:r>
              <a:rPr lang="en-US" sz="1800" dirty="0">
                <a:solidFill>
                  <a:schemeClr val="tx1">
                    <a:lumMod val="95000"/>
                    <a:lumOff val="5000"/>
                  </a:schemeClr>
                </a:solidFill>
                <a:latin typeface="Arial Narrow" panose="020B0606020202030204" pitchFamily="34" charset="0"/>
              </a:rPr>
              <a:t>assessed companies. Remember this total will </a:t>
            </a:r>
            <a:r>
              <a:rPr lang="en-US" sz="1800" dirty="0" smtClean="0">
                <a:solidFill>
                  <a:schemeClr val="tx1">
                    <a:lumMod val="95000"/>
                    <a:lumOff val="5000"/>
                  </a:schemeClr>
                </a:solidFill>
                <a:latin typeface="Arial Narrow" panose="020B0606020202030204" pitchFamily="34" charset="0"/>
              </a:rPr>
              <a:t>auto-populate the Number of Assessments field, Line 20, on </a:t>
            </a:r>
            <a:r>
              <a:rPr lang="en-US" sz="1800" dirty="0">
                <a:solidFill>
                  <a:schemeClr val="tx1">
                    <a:lumMod val="95000"/>
                    <a:lumOff val="5000"/>
                  </a:schemeClr>
                </a:solidFill>
                <a:latin typeface="Arial Narrow" panose="020B0606020202030204" pitchFamily="34" charset="0"/>
              </a:rPr>
              <a:t>the front of both Form 11 and </a:t>
            </a:r>
            <a:r>
              <a:rPr lang="en-US" sz="1800" dirty="0" smtClean="0">
                <a:solidFill>
                  <a:schemeClr val="tx1">
                    <a:lumMod val="95000"/>
                    <a:lumOff val="5000"/>
                  </a:schemeClr>
                </a:solidFill>
                <a:latin typeface="Arial Narrow" panose="020B0606020202030204" pitchFamily="34" charset="0"/>
              </a:rPr>
              <a:t>11A.</a:t>
            </a:r>
            <a:endParaRPr lang="en-US" sz="1800" dirty="0">
              <a:solidFill>
                <a:schemeClr val="tx1">
                  <a:lumMod val="95000"/>
                  <a:lumOff val="5000"/>
                </a:schemeClr>
              </a:solidFill>
              <a:latin typeface="Arial Narrow" panose="020B0606020202030204" pitchFamily="34" charset="0"/>
            </a:endParaRPr>
          </a:p>
          <a:p>
            <a:pPr marL="747712" lvl="1" indent="-285750">
              <a:buFont typeface="Wingdings" panose="05000000000000000000" pitchFamily="2" charset="2"/>
              <a:buChar char="Ø"/>
            </a:pPr>
            <a:r>
              <a:rPr lang="en-US" sz="1800" dirty="0" smtClean="0">
                <a:solidFill>
                  <a:schemeClr val="tx1">
                    <a:lumMod val="95000"/>
                    <a:lumOff val="5000"/>
                  </a:schemeClr>
                </a:solidFill>
                <a:latin typeface="Arial Narrow" panose="020B0606020202030204" pitchFamily="34" charset="0"/>
              </a:rPr>
              <a:t>The </a:t>
            </a:r>
            <a:r>
              <a:rPr lang="en-US" sz="1800" dirty="0">
                <a:solidFill>
                  <a:schemeClr val="tx1">
                    <a:lumMod val="95000"/>
                    <a:lumOff val="5000"/>
                  </a:schemeClr>
                </a:solidFill>
                <a:latin typeface="Arial Narrow" panose="020B0606020202030204" pitchFamily="34" charset="0"/>
              </a:rPr>
              <a:t>number of vehicles for railroad and utilities can be found on a Schedule 16 along with the assessed value for those </a:t>
            </a:r>
            <a:r>
              <a:rPr lang="en-US" sz="1800" dirty="0" smtClean="0">
                <a:solidFill>
                  <a:schemeClr val="tx1">
                    <a:lumMod val="95000"/>
                    <a:lumOff val="5000"/>
                  </a:schemeClr>
                </a:solidFill>
                <a:latin typeface="Arial Narrow" panose="020B0606020202030204" pitchFamily="34" charset="0"/>
              </a:rPr>
              <a:t>vehicles.  The assessed value for these vehicles will need to be included </a:t>
            </a:r>
            <a:r>
              <a:rPr lang="en-US" sz="1800" dirty="0">
                <a:solidFill>
                  <a:schemeClr val="tx1">
                    <a:lumMod val="95000"/>
                    <a:lumOff val="5000"/>
                  </a:schemeClr>
                </a:solidFill>
                <a:latin typeface="Arial Narrow" panose="020B0606020202030204" pitchFamily="34" charset="0"/>
              </a:rPr>
              <a:t>on the </a:t>
            </a:r>
            <a:r>
              <a:rPr lang="en-US" sz="1800" b="1" dirty="0">
                <a:solidFill>
                  <a:schemeClr val="tx1">
                    <a:lumMod val="95000"/>
                    <a:lumOff val="5000"/>
                  </a:schemeClr>
                </a:solidFill>
                <a:latin typeface="Arial Narrow" panose="020B0606020202030204" pitchFamily="34" charset="0"/>
              </a:rPr>
              <a:t>FRONT</a:t>
            </a:r>
            <a:r>
              <a:rPr lang="en-US" sz="1800" dirty="0">
                <a:solidFill>
                  <a:schemeClr val="tx1">
                    <a:lumMod val="95000"/>
                    <a:lumOff val="5000"/>
                  </a:schemeClr>
                </a:solidFill>
                <a:latin typeface="Arial Narrow" panose="020B0606020202030204" pitchFamily="34" charset="0"/>
              </a:rPr>
              <a:t> of the Form 11 and </a:t>
            </a:r>
            <a:r>
              <a:rPr lang="en-US" sz="1800" dirty="0" smtClean="0">
                <a:solidFill>
                  <a:schemeClr val="tx1">
                    <a:lumMod val="95000"/>
                    <a:lumOff val="5000"/>
                  </a:schemeClr>
                </a:solidFill>
                <a:latin typeface="Arial Narrow" panose="020B0606020202030204" pitchFamily="34" charset="0"/>
              </a:rPr>
              <a:t>11A.</a:t>
            </a:r>
          </a:p>
          <a:p>
            <a:pPr marL="339725" lvl="1" indent="-339725"/>
            <a:r>
              <a:rPr lang="en-US" b="1" dirty="0" smtClean="0">
                <a:solidFill>
                  <a:schemeClr val="tx1">
                    <a:lumMod val="95000"/>
                    <a:lumOff val="5000"/>
                  </a:schemeClr>
                </a:solidFill>
                <a:latin typeface="Arial Narrow" panose="020B0606020202030204" pitchFamily="34" charset="0"/>
              </a:rPr>
              <a:t>Historical Motor Vehicles and Aircraft (this block is a count of vehicles, not assessed values)</a:t>
            </a:r>
          </a:p>
          <a:p>
            <a:pPr marL="801688" lvl="1" indent="-339725">
              <a:buFont typeface="Wingdings" panose="05000000000000000000" pitchFamily="2" charset="2"/>
              <a:buChar char="Ø"/>
            </a:pPr>
            <a:r>
              <a:rPr lang="en-US" sz="1800" dirty="0" smtClean="0">
                <a:solidFill>
                  <a:schemeClr val="tx1">
                    <a:lumMod val="95000"/>
                    <a:lumOff val="5000"/>
                  </a:schemeClr>
                </a:solidFill>
                <a:latin typeface="Arial Narrow" panose="020B0606020202030204" pitchFamily="34" charset="0"/>
              </a:rPr>
              <a:t>Includes the count for all historical motor vehicles, historical aircraft, and aircraft built from a kit.  The Total </a:t>
            </a:r>
            <a:r>
              <a:rPr lang="en-US" sz="1800" dirty="0">
                <a:solidFill>
                  <a:schemeClr val="tx1">
                    <a:lumMod val="95000"/>
                    <a:lumOff val="5000"/>
                  </a:schemeClr>
                </a:solidFill>
                <a:latin typeface="Arial Narrow" panose="020B0606020202030204" pitchFamily="34" charset="0"/>
              </a:rPr>
              <a:t>Number </a:t>
            </a:r>
            <a:r>
              <a:rPr lang="en-US" sz="1800" dirty="0" smtClean="0">
                <a:solidFill>
                  <a:schemeClr val="tx1">
                    <a:lumMod val="95000"/>
                    <a:lumOff val="5000"/>
                  </a:schemeClr>
                </a:solidFill>
                <a:latin typeface="Arial Narrow" panose="020B0606020202030204" pitchFamily="34" charset="0"/>
              </a:rPr>
              <a:t>of </a:t>
            </a:r>
            <a:r>
              <a:rPr lang="en-US" sz="1800" dirty="0">
                <a:solidFill>
                  <a:schemeClr val="tx1">
                    <a:lumMod val="95000"/>
                    <a:lumOff val="5000"/>
                  </a:schemeClr>
                </a:solidFill>
                <a:latin typeface="Arial Narrow" panose="020B0606020202030204" pitchFamily="34" charset="0"/>
              </a:rPr>
              <a:t>Historic Vehicles and Aircraft will auto-populate the Number of Assessments </a:t>
            </a:r>
            <a:r>
              <a:rPr lang="en-US" sz="1800" dirty="0" smtClean="0">
                <a:solidFill>
                  <a:schemeClr val="tx1">
                    <a:lumMod val="95000"/>
                    <a:lumOff val="5000"/>
                  </a:schemeClr>
                </a:solidFill>
                <a:latin typeface="Arial Narrow" panose="020B0606020202030204" pitchFamily="34" charset="0"/>
              </a:rPr>
              <a:t>field, Line 23, on </a:t>
            </a:r>
            <a:r>
              <a:rPr lang="en-US" sz="1800" dirty="0">
                <a:solidFill>
                  <a:schemeClr val="tx1">
                    <a:lumMod val="95000"/>
                    <a:lumOff val="5000"/>
                  </a:schemeClr>
                </a:solidFill>
                <a:latin typeface="Arial Narrow" panose="020B0606020202030204" pitchFamily="34" charset="0"/>
              </a:rPr>
              <a:t>the front of the Form 11 and 11A</a:t>
            </a:r>
            <a:r>
              <a:rPr lang="en-US" sz="1800" dirty="0" smtClean="0">
                <a:solidFill>
                  <a:schemeClr val="tx1">
                    <a:lumMod val="95000"/>
                    <a:lumOff val="5000"/>
                  </a:schemeClr>
                </a:solidFill>
                <a:latin typeface="Arial Narrow" panose="020B0606020202030204" pitchFamily="34" charset="0"/>
              </a:rPr>
              <a:t>.</a:t>
            </a:r>
          </a:p>
          <a:p>
            <a:pPr marL="801688" lvl="1" indent="-339725">
              <a:buFont typeface="Wingdings" panose="05000000000000000000" pitchFamily="2" charset="2"/>
              <a:buChar char="Ø"/>
            </a:pPr>
            <a:r>
              <a:rPr lang="en-US" sz="1800" dirty="0" smtClean="0">
                <a:solidFill>
                  <a:schemeClr val="tx1">
                    <a:lumMod val="95000"/>
                    <a:lumOff val="5000"/>
                  </a:schemeClr>
                </a:solidFill>
                <a:latin typeface="Arial Narrow" panose="020B0606020202030204" pitchFamily="34" charset="0"/>
              </a:rPr>
              <a:t>The assessed value for these vehicles and aircraft will need to be included on the </a:t>
            </a:r>
            <a:r>
              <a:rPr lang="en-US" sz="1800" b="1" dirty="0" smtClean="0">
                <a:solidFill>
                  <a:schemeClr val="tx1">
                    <a:lumMod val="95000"/>
                    <a:lumOff val="5000"/>
                  </a:schemeClr>
                </a:solidFill>
                <a:latin typeface="Arial Narrow" panose="020B0606020202030204" pitchFamily="34" charset="0"/>
              </a:rPr>
              <a:t>FRONT</a:t>
            </a:r>
            <a:r>
              <a:rPr lang="en-US" sz="1800" dirty="0" smtClean="0">
                <a:solidFill>
                  <a:schemeClr val="tx1">
                    <a:lumMod val="95000"/>
                    <a:lumOff val="5000"/>
                  </a:schemeClr>
                </a:solidFill>
                <a:latin typeface="Arial Narrow" panose="020B0606020202030204" pitchFamily="34" charset="0"/>
              </a:rPr>
              <a:t> of the Form 11 and 11A.</a:t>
            </a:r>
            <a:endParaRPr lang="en-US" sz="1800" dirty="0">
              <a:solidFill>
                <a:schemeClr val="tx1">
                  <a:lumMod val="95000"/>
                  <a:lumOff val="5000"/>
                </a:schemeClr>
              </a:solidFill>
              <a:latin typeface="Arial Narrow" panose="020B0606020202030204" pitchFamily="34" charset="0"/>
            </a:endParaRPr>
          </a:p>
          <a:p>
            <a:pPr lvl="1">
              <a:buFont typeface="Arial" pitchFamily="34" charset="0"/>
              <a:buChar char="•"/>
            </a:pPr>
            <a:endParaRPr lang="en-US" sz="1800" dirty="0" smtClean="0">
              <a:solidFill>
                <a:schemeClr val="tx1">
                  <a:lumMod val="95000"/>
                  <a:lumOff val="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609600"/>
            <a:ext cx="7439830" cy="1295400"/>
          </a:xfrm>
        </p:spPr>
        <p:txBody>
          <a:bodyPr/>
          <a:lstStyle/>
          <a:p>
            <a:pPr algn="ctr"/>
            <a:r>
              <a:rPr lang="en-US" sz="4000" b="1" dirty="0">
                <a:ln w="19050">
                  <a:solidFill>
                    <a:schemeClr val="bg1">
                      <a:alpha val="25000"/>
                    </a:schemeClr>
                  </a:solidFill>
                  <a:prstDash val="solid"/>
                  <a:round/>
                </a:ln>
                <a:solidFill>
                  <a:srgbClr val="FFFF00"/>
                </a:solidFill>
                <a:latin typeface="Arial Narrow" panose="020B0606020202030204" pitchFamily="34" charset="0"/>
              </a:rPr>
              <a:t>Aggregate Abstract </a:t>
            </a:r>
            <a:br>
              <a:rPr lang="en-US" sz="4000" b="1" dirty="0">
                <a:ln w="19050">
                  <a:solidFill>
                    <a:schemeClr val="bg1">
                      <a:alpha val="25000"/>
                    </a:schemeClr>
                  </a:solidFill>
                  <a:prstDash val="solid"/>
                  <a:round/>
                </a:ln>
                <a:solidFill>
                  <a:srgbClr val="FFFF00"/>
                </a:solidFill>
                <a:latin typeface="Arial Narrow" panose="020B0606020202030204" pitchFamily="34" charset="0"/>
              </a:rPr>
            </a:br>
            <a:r>
              <a:rPr lang="en-US" sz="4000" b="1" dirty="0">
                <a:ln w="19050">
                  <a:solidFill>
                    <a:schemeClr val="bg1">
                      <a:alpha val="25000"/>
                    </a:schemeClr>
                  </a:solidFill>
                  <a:prstDash val="solid"/>
                  <a:round/>
                </a:ln>
                <a:solidFill>
                  <a:srgbClr val="FFFF00"/>
                </a:solidFill>
                <a:latin typeface="Arial Narrow" panose="020B0606020202030204" pitchFamily="34" charset="0"/>
              </a:rPr>
              <a:t>Form 11 &amp; Form 11A (Back)</a:t>
            </a:r>
            <a:endParaRPr lang="en-US" sz="4000" dirty="0">
              <a:latin typeface="Arial Narrow" panose="020B0606020202030204" pitchFamily="34" charset="0"/>
            </a:endParaRPr>
          </a:p>
        </p:txBody>
      </p:sp>
      <p:sp>
        <p:nvSpPr>
          <p:cNvPr id="3" name="Content Placeholder 2"/>
          <p:cNvSpPr>
            <a:spLocks noGrp="1"/>
          </p:cNvSpPr>
          <p:nvPr>
            <p:ph idx="1"/>
          </p:nvPr>
        </p:nvSpPr>
        <p:spPr>
          <a:xfrm>
            <a:off x="533399" y="4214813"/>
            <a:ext cx="8176967" cy="2109787"/>
          </a:xfrm>
        </p:spPr>
        <p:txBody>
          <a:bodyPr>
            <a:normAutofit fontScale="92500"/>
          </a:bodyPr>
          <a:lstStyle/>
          <a:p>
            <a:r>
              <a:rPr lang="en-US" sz="2400" b="1" dirty="0">
                <a:solidFill>
                  <a:schemeClr val="tx1">
                    <a:lumMod val="95000"/>
                    <a:lumOff val="5000"/>
                  </a:schemeClr>
                </a:solidFill>
                <a:latin typeface="Arial Narrow" panose="020B0606020202030204" pitchFamily="34" charset="0"/>
              </a:rPr>
              <a:t>Signature Block</a:t>
            </a:r>
          </a:p>
          <a:p>
            <a:pPr marL="801688" lvl="1" indent="-339725">
              <a:buFont typeface="Wingdings" panose="05000000000000000000" pitchFamily="2" charset="2"/>
              <a:buChar char="Ø"/>
            </a:pPr>
            <a:r>
              <a:rPr lang="en-US" sz="2400" dirty="0">
                <a:solidFill>
                  <a:schemeClr val="tx1">
                    <a:lumMod val="95000"/>
                    <a:lumOff val="5000"/>
                  </a:schemeClr>
                </a:solidFill>
                <a:latin typeface="Arial Narrow" panose="020B0606020202030204" pitchFamily="34" charset="0"/>
              </a:rPr>
              <a:t>This should be completed by the county </a:t>
            </a:r>
            <a:r>
              <a:rPr lang="en-US" sz="2400" dirty="0" smtClean="0">
                <a:solidFill>
                  <a:schemeClr val="tx1">
                    <a:lumMod val="95000"/>
                    <a:lumOff val="5000"/>
                  </a:schemeClr>
                </a:solidFill>
                <a:latin typeface="Arial Narrow" panose="020B0606020202030204" pitchFamily="34" charset="0"/>
              </a:rPr>
              <a:t>clerk.  Ensure </a:t>
            </a:r>
            <a:r>
              <a:rPr lang="en-US" sz="2400" dirty="0">
                <a:solidFill>
                  <a:schemeClr val="tx1">
                    <a:lumMod val="95000"/>
                    <a:lumOff val="5000"/>
                  </a:schemeClr>
                </a:solidFill>
                <a:latin typeface="Arial Narrow" panose="020B0606020202030204" pitchFamily="34" charset="0"/>
              </a:rPr>
              <a:t>the </a:t>
            </a:r>
            <a:r>
              <a:rPr lang="en-US" sz="2400" dirty="0" smtClean="0">
                <a:solidFill>
                  <a:schemeClr val="tx1">
                    <a:lumMod val="95000"/>
                    <a:lumOff val="5000"/>
                  </a:schemeClr>
                </a:solidFill>
                <a:latin typeface="Arial Narrow" panose="020B0606020202030204" pitchFamily="34" charset="0"/>
              </a:rPr>
              <a:t>box </a:t>
            </a:r>
            <a:r>
              <a:rPr lang="en-US" sz="2400" dirty="0">
                <a:solidFill>
                  <a:schemeClr val="tx1">
                    <a:lumMod val="95000"/>
                    <a:lumOff val="5000"/>
                  </a:schemeClr>
                </a:solidFill>
                <a:latin typeface="Arial Narrow" panose="020B0606020202030204" pitchFamily="34" charset="0"/>
              </a:rPr>
              <a:t>is </a:t>
            </a:r>
            <a:r>
              <a:rPr lang="en-US" sz="2400" dirty="0" smtClean="0">
                <a:solidFill>
                  <a:schemeClr val="tx1">
                    <a:lumMod val="95000"/>
                    <a:lumOff val="5000"/>
                  </a:schemeClr>
                </a:solidFill>
                <a:latin typeface="Arial Narrow" panose="020B0606020202030204" pitchFamily="34" charset="0"/>
              </a:rPr>
              <a:t>checked, </a:t>
            </a:r>
            <a:r>
              <a:rPr lang="en-US" sz="2400" dirty="0">
                <a:solidFill>
                  <a:schemeClr val="tx1">
                    <a:lumMod val="95000"/>
                    <a:lumOff val="5000"/>
                  </a:schemeClr>
                </a:solidFill>
                <a:latin typeface="Arial Narrow" panose="020B0606020202030204" pitchFamily="34" charset="0"/>
              </a:rPr>
              <a:t>which takes the place of a county clerk </a:t>
            </a:r>
            <a:r>
              <a:rPr lang="en-US" sz="2400" dirty="0" smtClean="0">
                <a:solidFill>
                  <a:schemeClr val="tx1">
                    <a:lumMod val="95000"/>
                    <a:lumOff val="5000"/>
                  </a:schemeClr>
                </a:solidFill>
                <a:latin typeface="Arial Narrow" panose="020B0606020202030204" pitchFamily="34" charset="0"/>
              </a:rPr>
              <a:t>seal allowing for the acceptance of </a:t>
            </a:r>
            <a:r>
              <a:rPr lang="en-US" sz="2400" dirty="0">
                <a:solidFill>
                  <a:schemeClr val="tx1">
                    <a:lumMod val="95000"/>
                    <a:lumOff val="5000"/>
                  </a:schemeClr>
                </a:solidFill>
                <a:latin typeface="Arial Narrow" panose="020B0606020202030204" pitchFamily="34" charset="0"/>
              </a:rPr>
              <a:t>electronic </a:t>
            </a:r>
            <a:r>
              <a:rPr lang="en-US" sz="2400" dirty="0" smtClean="0">
                <a:solidFill>
                  <a:schemeClr val="tx1">
                    <a:lumMod val="95000"/>
                    <a:lumOff val="5000"/>
                  </a:schemeClr>
                </a:solidFill>
                <a:latin typeface="Arial Narrow" panose="020B0606020202030204" pitchFamily="34" charset="0"/>
              </a:rPr>
              <a:t>submissions.  Completing the Form 11 Back tab first will auto-populate data throughout the workbook.</a:t>
            </a:r>
            <a:endParaRPr lang="en-US" sz="2400" dirty="0">
              <a:solidFill>
                <a:schemeClr val="tx1">
                  <a:lumMod val="95000"/>
                  <a:lumOff val="5000"/>
                </a:schemeClr>
              </a:solidFill>
              <a:latin typeface="Arial Narrow" panose="020B0606020202030204" pitchFamily="34" charset="0"/>
            </a:endParaRPr>
          </a:p>
          <a:p>
            <a:endParaRPr lang="en-US" dirty="0"/>
          </a:p>
        </p:txBody>
      </p:sp>
      <p:pic>
        <p:nvPicPr>
          <p:cNvPr id="5" name="Picture 4"/>
          <p:cNvPicPr>
            <a:picLocks noChangeAspect="1"/>
          </p:cNvPicPr>
          <p:nvPr/>
        </p:nvPicPr>
        <p:blipFill>
          <a:blip r:embed="rId2"/>
          <a:stretch>
            <a:fillRect/>
          </a:stretch>
        </p:blipFill>
        <p:spPr>
          <a:xfrm>
            <a:off x="533399" y="2286000"/>
            <a:ext cx="8077201" cy="1952625"/>
          </a:xfrm>
          <a:prstGeom prst="rect">
            <a:avLst/>
          </a:prstGeom>
        </p:spPr>
      </p:pic>
    </p:spTree>
    <p:extLst>
      <p:ext uri="{BB962C8B-B14F-4D97-AF65-F5344CB8AC3E}">
        <p14:creationId xmlns:p14="http://schemas.microsoft.com/office/powerpoint/2010/main" val="2411545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5969" y="609600"/>
            <a:ext cx="7439831" cy="1295400"/>
          </a:xfrm>
        </p:spPr>
        <p:txBody>
          <a:bodyPr>
            <a:noAutofit/>
          </a:bodyPr>
          <a:lstStyle/>
          <a:p>
            <a:pPr algn="ctr"/>
            <a:r>
              <a:rPr lang="en-US" sz="4000" b="1" dirty="0" smtClean="0">
                <a:ln w="19050">
                  <a:solidFill>
                    <a:schemeClr val="bg1">
                      <a:alpha val="25000"/>
                    </a:schemeClr>
                  </a:solidFill>
                  <a:prstDash val="solid"/>
                  <a:round/>
                </a:ln>
                <a:solidFill>
                  <a:srgbClr val="FFFF00"/>
                </a:solidFill>
                <a:latin typeface="Arial Narrow" panose="020B0606020202030204" pitchFamily="34" charset="0"/>
              </a:rPr>
              <a:t>Aggregate Abstract </a:t>
            </a:r>
            <a:br>
              <a:rPr lang="en-US" sz="4000" b="1" dirty="0" smtClean="0">
                <a:ln w="19050">
                  <a:solidFill>
                    <a:schemeClr val="bg1">
                      <a:alpha val="25000"/>
                    </a:schemeClr>
                  </a:solidFill>
                  <a:prstDash val="solid"/>
                  <a:round/>
                </a:ln>
                <a:solidFill>
                  <a:srgbClr val="FFFF00"/>
                </a:solidFill>
                <a:latin typeface="Arial Narrow" panose="020B0606020202030204" pitchFamily="34" charset="0"/>
              </a:rPr>
            </a:br>
            <a:r>
              <a:rPr lang="en-US" sz="4000" b="1" dirty="0" smtClean="0">
                <a:ln w="19050">
                  <a:solidFill>
                    <a:schemeClr val="bg1">
                      <a:alpha val="25000"/>
                    </a:schemeClr>
                  </a:solidFill>
                  <a:prstDash val="solid"/>
                  <a:round/>
                </a:ln>
                <a:solidFill>
                  <a:srgbClr val="FFFF00"/>
                </a:solidFill>
                <a:latin typeface="Arial Narrow" panose="020B0606020202030204" pitchFamily="34" charset="0"/>
              </a:rPr>
              <a:t>Form 11 &amp; Form 11A (Front)</a:t>
            </a:r>
            <a:endParaRPr lang="en-US" sz="4000" dirty="0">
              <a:ln w="19050">
                <a:solidFill>
                  <a:schemeClr val="bg1">
                    <a:alpha val="25000"/>
                  </a:schemeClr>
                </a:solidFill>
                <a:prstDash val="solid"/>
                <a:round/>
              </a:ln>
              <a:latin typeface="Arial Narrow" panose="020B0606020202030204" pitchFamily="34" charset="0"/>
            </a:endParaRPr>
          </a:p>
        </p:txBody>
      </p:sp>
      <p:sp>
        <p:nvSpPr>
          <p:cNvPr id="2" name="Content Placeholder 1"/>
          <p:cNvSpPr>
            <a:spLocks noGrp="1"/>
          </p:cNvSpPr>
          <p:nvPr>
            <p:ph idx="1"/>
          </p:nvPr>
        </p:nvSpPr>
        <p:spPr>
          <a:xfrm>
            <a:off x="533400" y="2209800"/>
            <a:ext cx="8077200" cy="4267200"/>
          </a:xfrm>
          <a:noFill/>
          <a:ln>
            <a:solidFill>
              <a:schemeClr val="bg1"/>
            </a:solidFill>
          </a:ln>
        </p:spPr>
        <p:txBody>
          <a:bodyPr>
            <a:normAutofit fontScale="25000" lnSpcReduction="20000"/>
          </a:bodyPr>
          <a:lstStyle/>
          <a:p>
            <a:r>
              <a:rPr lang="en-US" sz="11200" b="1" dirty="0" smtClean="0">
                <a:solidFill>
                  <a:schemeClr val="tx1"/>
                </a:solidFill>
                <a:latin typeface="Arial Narrow" panose="020B0606020202030204" pitchFamily="34" charset="0"/>
              </a:rPr>
              <a:t>What goes on the </a:t>
            </a:r>
            <a:r>
              <a:rPr lang="en-US" sz="11200" b="1" u="sng" dirty="0" smtClean="0">
                <a:solidFill>
                  <a:schemeClr val="tx1"/>
                </a:solidFill>
                <a:latin typeface="Arial Narrow" panose="020B0606020202030204" pitchFamily="34" charset="0"/>
              </a:rPr>
              <a:t>FRONT</a:t>
            </a:r>
            <a:r>
              <a:rPr lang="en-US" sz="11200" b="1" dirty="0" smtClean="0">
                <a:solidFill>
                  <a:schemeClr val="tx1"/>
                </a:solidFill>
                <a:latin typeface="Arial Narrow" panose="020B0606020202030204" pitchFamily="34" charset="0"/>
              </a:rPr>
              <a:t> of the Form 11 and 11A?</a:t>
            </a:r>
          </a:p>
          <a:p>
            <a:pPr marL="914400" indent="-461963">
              <a:buFont typeface="Wingdings" panose="05000000000000000000" pitchFamily="2" charset="2"/>
              <a:buChar char="Ø"/>
            </a:pPr>
            <a:r>
              <a:rPr lang="en-US" sz="11200" dirty="0" smtClean="0">
                <a:solidFill>
                  <a:schemeClr val="tx1"/>
                </a:solidFill>
                <a:latin typeface="Arial Narrow" panose="020B0606020202030204" pitchFamily="34" charset="0"/>
              </a:rPr>
              <a:t>ASSESSED VALUE FOR ALL LOCALLY ASSESSED TAXABLE PROPERTY</a:t>
            </a:r>
          </a:p>
          <a:p>
            <a:pPr marL="1376363" indent="-461963">
              <a:buFont typeface="Wingdings" panose="05000000000000000000" pitchFamily="2" charset="2"/>
              <a:buChar char="§"/>
            </a:pPr>
            <a:r>
              <a:rPr lang="en-US" sz="9600" dirty="0" smtClean="0">
                <a:solidFill>
                  <a:schemeClr val="tx1"/>
                </a:solidFill>
                <a:latin typeface="Arial Narrow" panose="020B0606020202030204" pitchFamily="34" charset="0"/>
              </a:rPr>
              <a:t>Inclusive </a:t>
            </a:r>
            <a:r>
              <a:rPr lang="en-US" sz="9600" dirty="0" smtClean="0">
                <a:solidFill>
                  <a:schemeClr val="tx1">
                    <a:lumMod val="95000"/>
                    <a:lumOff val="5000"/>
                  </a:schemeClr>
                </a:solidFill>
                <a:latin typeface="Arial Narrow" panose="020B0606020202030204" pitchFamily="34" charset="0"/>
              </a:rPr>
              <a:t>of Rural Electric Cooperatives and Locally Assessed Railroad and Utility Property that is NOT valued by the State Tax Commission (both operating and non-operating property).</a:t>
            </a:r>
            <a:endParaRPr lang="en-US" sz="9600" dirty="0" smtClean="0">
              <a:solidFill>
                <a:schemeClr val="tx1"/>
              </a:solidFill>
              <a:latin typeface="Arial Narrow" panose="020B0606020202030204" pitchFamily="34" charset="0"/>
            </a:endParaRPr>
          </a:p>
          <a:p>
            <a:pPr marL="914400" indent="-461963">
              <a:buFont typeface="Wingdings" panose="05000000000000000000" pitchFamily="2" charset="2"/>
              <a:buChar char="Ø"/>
            </a:pPr>
            <a:r>
              <a:rPr lang="en-US" sz="11200" dirty="0" err="1" smtClean="0">
                <a:solidFill>
                  <a:schemeClr val="tx1"/>
                </a:solidFill>
                <a:latin typeface="Arial Narrow" panose="020B0606020202030204" pitchFamily="34" charset="0"/>
              </a:rPr>
              <a:t>TIF</a:t>
            </a:r>
            <a:r>
              <a:rPr lang="en-US" sz="11200" dirty="0" smtClean="0">
                <a:solidFill>
                  <a:schemeClr val="tx1"/>
                </a:solidFill>
                <a:latin typeface="Arial Narrow" panose="020B0606020202030204" pitchFamily="34" charset="0"/>
              </a:rPr>
              <a:t> – Base and Incremental Increase</a:t>
            </a:r>
          </a:p>
          <a:p>
            <a:pPr marL="914400" indent="-461963">
              <a:buFont typeface="Wingdings" panose="05000000000000000000" pitchFamily="2" charset="2"/>
              <a:buChar char="Ø"/>
            </a:pPr>
            <a:r>
              <a:rPr lang="en-US" sz="11200" dirty="0" smtClean="0">
                <a:solidFill>
                  <a:schemeClr val="tx1"/>
                </a:solidFill>
                <a:latin typeface="Arial Narrow" panose="020B0606020202030204" pitchFamily="34" charset="0"/>
              </a:rPr>
              <a:t>Urban Redevelopment </a:t>
            </a:r>
          </a:p>
          <a:p>
            <a:pPr marL="914400" indent="-461963">
              <a:buFont typeface="Wingdings" panose="05000000000000000000" pitchFamily="2" charset="2"/>
              <a:buChar char="Ø"/>
            </a:pPr>
            <a:r>
              <a:rPr lang="en-US" sz="11200" dirty="0" smtClean="0">
                <a:solidFill>
                  <a:schemeClr val="tx1"/>
                </a:solidFill>
                <a:latin typeface="Arial Narrow" panose="020B0606020202030204" pitchFamily="34" charset="0"/>
              </a:rPr>
              <a:t>Enterprise Zone		</a:t>
            </a:r>
            <a:endParaRPr lang="en-US" dirty="0" smtClean="0">
              <a:solidFill>
                <a:schemeClr val="tx1"/>
              </a:solidFill>
            </a:endParaRPr>
          </a:p>
          <a:p>
            <a:endParaRPr lang="en-US"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609600"/>
            <a:ext cx="7467600" cy="1295400"/>
          </a:xfrm>
        </p:spPr>
        <p:txBody>
          <a:bodyPr>
            <a:noAutofit/>
          </a:bodyPr>
          <a:lstStyle/>
          <a:p>
            <a:pPr algn="ctr"/>
            <a:r>
              <a:rPr lang="en-US" sz="4000" b="1" dirty="0">
                <a:ln w="19050">
                  <a:solidFill>
                    <a:schemeClr val="bg1">
                      <a:alpha val="25000"/>
                    </a:schemeClr>
                  </a:solidFill>
                  <a:prstDash val="solid"/>
                  <a:round/>
                </a:ln>
                <a:solidFill>
                  <a:srgbClr val="FFFF00"/>
                </a:solidFill>
                <a:latin typeface="Arial Narrow" panose="020B0606020202030204" pitchFamily="34" charset="0"/>
              </a:rPr>
              <a:t>Aggregate Abstract </a:t>
            </a:r>
            <a:br>
              <a:rPr lang="en-US" sz="4000" b="1" dirty="0">
                <a:ln w="19050">
                  <a:solidFill>
                    <a:schemeClr val="bg1">
                      <a:alpha val="25000"/>
                    </a:schemeClr>
                  </a:solidFill>
                  <a:prstDash val="solid"/>
                  <a:round/>
                </a:ln>
                <a:solidFill>
                  <a:srgbClr val="FFFF00"/>
                </a:solidFill>
                <a:latin typeface="Arial Narrow" panose="020B0606020202030204" pitchFamily="34" charset="0"/>
              </a:rPr>
            </a:br>
            <a:r>
              <a:rPr lang="en-US" sz="4000" b="1" dirty="0">
                <a:ln w="19050">
                  <a:solidFill>
                    <a:schemeClr val="bg1">
                      <a:alpha val="25000"/>
                    </a:schemeClr>
                  </a:solidFill>
                  <a:prstDash val="solid"/>
                  <a:round/>
                </a:ln>
                <a:solidFill>
                  <a:srgbClr val="FFFF00"/>
                </a:solidFill>
                <a:latin typeface="Arial Narrow" panose="020B0606020202030204" pitchFamily="34" charset="0"/>
              </a:rPr>
              <a:t>Form 11 &amp; Form 11A (Front)</a:t>
            </a:r>
            <a:endParaRPr lang="en-US" sz="4000" dirty="0">
              <a:ln w="28575">
                <a:solidFill>
                  <a:schemeClr val="bg1">
                    <a:alpha val="25000"/>
                  </a:schemeClr>
                </a:solidFill>
                <a:prstDash val="solid"/>
                <a:round/>
              </a:ln>
              <a:latin typeface="Arial Narrow" panose="020B0606020202030204" pitchFamily="34" charset="0"/>
            </a:endParaRPr>
          </a:p>
        </p:txBody>
      </p:sp>
      <p:sp>
        <p:nvSpPr>
          <p:cNvPr id="2" name="Content Placeholder 1"/>
          <p:cNvSpPr>
            <a:spLocks noGrp="1"/>
          </p:cNvSpPr>
          <p:nvPr>
            <p:ph idx="1"/>
          </p:nvPr>
        </p:nvSpPr>
        <p:spPr>
          <a:xfrm>
            <a:off x="533400" y="2209800"/>
            <a:ext cx="8077200" cy="3886200"/>
          </a:xfrm>
        </p:spPr>
        <p:txBody>
          <a:bodyPr>
            <a:normAutofit/>
          </a:bodyPr>
          <a:lstStyle/>
          <a:p>
            <a:pPr marL="0" indent="0">
              <a:buNone/>
            </a:pPr>
            <a:endParaRPr lang="en-US" sz="1200" dirty="0" smtClean="0">
              <a:solidFill>
                <a:schemeClr val="tx1">
                  <a:lumMod val="95000"/>
                  <a:lumOff val="5000"/>
                </a:schemeClr>
              </a:solidFill>
              <a:latin typeface="Arial Narrow" panose="020B0606020202030204" pitchFamily="34" charset="0"/>
            </a:endParaRPr>
          </a:p>
          <a:p>
            <a:r>
              <a:rPr lang="en-US" sz="2800" dirty="0">
                <a:solidFill>
                  <a:schemeClr val="tx1"/>
                </a:solidFill>
                <a:latin typeface="Arial Narrow" panose="020B0606020202030204" pitchFamily="34" charset="0"/>
              </a:rPr>
              <a:t>All </a:t>
            </a:r>
            <a:r>
              <a:rPr lang="en-US" sz="2800" u="sng" dirty="0" smtClean="0">
                <a:solidFill>
                  <a:schemeClr val="tx1"/>
                </a:solidFill>
                <a:latin typeface="Arial Narrow" panose="020B0606020202030204" pitchFamily="34" charset="0"/>
              </a:rPr>
              <a:t>locally</a:t>
            </a:r>
            <a:r>
              <a:rPr lang="en-US" sz="2800" dirty="0" smtClean="0">
                <a:solidFill>
                  <a:schemeClr val="tx1"/>
                </a:solidFill>
                <a:latin typeface="Arial Narrow" panose="020B0606020202030204" pitchFamily="34" charset="0"/>
              </a:rPr>
              <a:t> </a:t>
            </a:r>
            <a:r>
              <a:rPr lang="en-US" sz="2800" dirty="0">
                <a:solidFill>
                  <a:schemeClr val="tx1"/>
                </a:solidFill>
                <a:latin typeface="Arial Narrow" panose="020B0606020202030204" pitchFamily="34" charset="0"/>
              </a:rPr>
              <a:t>assessed </a:t>
            </a:r>
            <a:r>
              <a:rPr lang="en-US" sz="2800" dirty="0" smtClean="0">
                <a:solidFill>
                  <a:schemeClr val="tx1"/>
                </a:solidFill>
                <a:latin typeface="Arial Narrow" panose="020B0606020202030204" pitchFamily="34" charset="0"/>
              </a:rPr>
              <a:t>personal property</a:t>
            </a:r>
            <a:r>
              <a:rPr lang="en-US" sz="2800" b="1" dirty="0" smtClean="0">
                <a:solidFill>
                  <a:schemeClr val="tx1"/>
                </a:solidFill>
                <a:latin typeface="Arial Narrow" panose="020B0606020202030204" pitchFamily="34" charset="0"/>
              </a:rPr>
              <a:t> </a:t>
            </a:r>
            <a:endParaRPr lang="en-US" sz="2800" b="1" dirty="0">
              <a:solidFill>
                <a:schemeClr val="tx1"/>
              </a:solidFill>
              <a:latin typeface="Arial Narrow" panose="020B0606020202030204" pitchFamily="34" charset="0"/>
            </a:endParaRPr>
          </a:p>
          <a:p>
            <a:pPr marL="914400" indent="-452438">
              <a:buFont typeface="Wingdings" panose="05000000000000000000" pitchFamily="2" charset="2"/>
              <a:buChar char="Ø"/>
            </a:pPr>
            <a:r>
              <a:rPr lang="en-US" sz="2800" dirty="0" smtClean="0">
                <a:solidFill>
                  <a:schemeClr val="tx1">
                    <a:lumMod val="95000"/>
                    <a:lumOff val="5000"/>
                  </a:schemeClr>
                </a:solidFill>
                <a:latin typeface="Arial Narrow" panose="020B0606020202030204" pitchFamily="34" charset="0"/>
              </a:rPr>
              <a:t>Inclusive of Rural Electric Cooperatives and Locally Assessed Railroad and Utility Personal Property that is NOT valued by the State Tax Commission (both operating and non-operating property).</a:t>
            </a:r>
            <a:endParaRPr lang="en-US" sz="2800" dirty="0">
              <a:solidFill>
                <a:schemeClr val="tx1">
                  <a:lumMod val="95000"/>
                  <a:lumOff val="5000"/>
                </a:schemeClr>
              </a:solidFill>
              <a:latin typeface="Arial Narrow" panose="020B0606020202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609600"/>
            <a:ext cx="7439830" cy="1295400"/>
          </a:xfrm>
        </p:spPr>
        <p:txBody>
          <a:bodyPr/>
          <a:lstStyle/>
          <a:p>
            <a:pPr algn="ctr"/>
            <a:r>
              <a:rPr lang="en-US" sz="4000" b="1" dirty="0">
                <a:ln w="19050">
                  <a:solidFill>
                    <a:schemeClr val="bg1">
                      <a:alpha val="25000"/>
                    </a:schemeClr>
                  </a:solidFill>
                  <a:prstDash val="solid"/>
                  <a:round/>
                </a:ln>
                <a:solidFill>
                  <a:srgbClr val="FFFF00"/>
                </a:solidFill>
                <a:latin typeface="Arial Narrow" panose="020B0606020202030204" pitchFamily="34" charset="0"/>
              </a:rPr>
              <a:t>Aggregate Abstract </a:t>
            </a:r>
            <a:br>
              <a:rPr lang="en-US" sz="4000" b="1" dirty="0">
                <a:ln w="19050">
                  <a:solidFill>
                    <a:schemeClr val="bg1">
                      <a:alpha val="25000"/>
                    </a:schemeClr>
                  </a:solidFill>
                  <a:prstDash val="solid"/>
                  <a:round/>
                </a:ln>
                <a:solidFill>
                  <a:srgbClr val="FFFF00"/>
                </a:solidFill>
                <a:latin typeface="Arial Narrow" panose="020B0606020202030204" pitchFamily="34" charset="0"/>
              </a:rPr>
            </a:br>
            <a:r>
              <a:rPr lang="en-US" sz="4000" b="1" dirty="0">
                <a:ln w="19050">
                  <a:solidFill>
                    <a:schemeClr val="bg1">
                      <a:alpha val="25000"/>
                    </a:schemeClr>
                  </a:solidFill>
                  <a:prstDash val="solid"/>
                  <a:round/>
                </a:ln>
                <a:solidFill>
                  <a:srgbClr val="FFFF00"/>
                </a:solidFill>
                <a:latin typeface="Arial Narrow" panose="020B0606020202030204" pitchFamily="34" charset="0"/>
              </a:rPr>
              <a:t>Form 11 &amp; Form 11A (Front)</a:t>
            </a:r>
            <a:endParaRPr lang="en-US" sz="4000" dirty="0">
              <a:latin typeface="Arial Narrow" panose="020B0606020202030204" pitchFamily="34" charset="0"/>
            </a:endParaRPr>
          </a:p>
        </p:txBody>
      </p:sp>
      <p:sp>
        <p:nvSpPr>
          <p:cNvPr id="3" name="Content Placeholder 2"/>
          <p:cNvSpPr>
            <a:spLocks noGrp="1"/>
          </p:cNvSpPr>
          <p:nvPr>
            <p:ph idx="1"/>
          </p:nvPr>
        </p:nvSpPr>
        <p:spPr>
          <a:xfrm>
            <a:off x="533400" y="2489200"/>
            <a:ext cx="8077200" cy="3530600"/>
          </a:xfrm>
        </p:spPr>
        <p:txBody>
          <a:bodyPr>
            <a:normAutofit/>
          </a:bodyPr>
          <a:lstStyle/>
          <a:p>
            <a:r>
              <a:rPr lang="en-US" sz="2800" b="1" dirty="0" smtClean="0">
                <a:solidFill>
                  <a:schemeClr val="tx1">
                    <a:lumMod val="95000"/>
                    <a:lumOff val="5000"/>
                  </a:schemeClr>
                </a:solidFill>
                <a:latin typeface="Arial Narrow" panose="020B0606020202030204" pitchFamily="34" charset="0"/>
              </a:rPr>
              <a:t>What does </a:t>
            </a:r>
            <a:r>
              <a:rPr lang="en-US" sz="2800" b="1" u="sng" dirty="0" smtClean="0">
                <a:solidFill>
                  <a:schemeClr val="tx1">
                    <a:lumMod val="95000"/>
                    <a:lumOff val="5000"/>
                  </a:schemeClr>
                </a:solidFill>
                <a:latin typeface="Arial Narrow" panose="020B0606020202030204" pitchFamily="34" charset="0"/>
              </a:rPr>
              <a:t>NOT</a:t>
            </a:r>
            <a:r>
              <a:rPr lang="en-US" sz="2800" b="1" dirty="0" smtClean="0">
                <a:solidFill>
                  <a:schemeClr val="tx1">
                    <a:lumMod val="95000"/>
                    <a:lumOff val="5000"/>
                  </a:schemeClr>
                </a:solidFill>
                <a:latin typeface="Arial Narrow" panose="020B0606020202030204" pitchFamily="34" charset="0"/>
              </a:rPr>
              <a:t> go on the front of the Form 11 and 11A?</a:t>
            </a:r>
          </a:p>
          <a:p>
            <a:pPr marL="914400" lvl="1" indent="-461963">
              <a:buFont typeface="Wingdings" panose="05000000000000000000" pitchFamily="2" charset="2"/>
              <a:buChar char="Ø"/>
            </a:pPr>
            <a:r>
              <a:rPr lang="en-US" sz="2600" dirty="0" smtClean="0">
                <a:solidFill>
                  <a:schemeClr val="tx1">
                    <a:lumMod val="95000"/>
                    <a:lumOff val="5000"/>
                  </a:schemeClr>
                </a:solidFill>
                <a:latin typeface="Arial Narrow" panose="020B0606020202030204" pitchFamily="34" charset="0"/>
              </a:rPr>
              <a:t>Centrally (State) Assessed Railroad and Utility Assessed Values</a:t>
            </a:r>
          </a:p>
          <a:p>
            <a:pPr marL="914400" lvl="1" indent="-461963">
              <a:buFont typeface="Wingdings" panose="05000000000000000000" pitchFamily="2" charset="2"/>
              <a:buChar char="Ø"/>
            </a:pPr>
            <a:r>
              <a:rPr lang="en-US" sz="2600" dirty="0" smtClean="0">
                <a:solidFill>
                  <a:schemeClr val="tx1">
                    <a:lumMod val="95000"/>
                    <a:lumOff val="5000"/>
                  </a:schemeClr>
                </a:solidFill>
                <a:latin typeface="Arial Narrow" panose="020B0606020202030204" pitchFamily="34" charset="0"/>
              </a:rPr>
              <a:t>Chapter 100 Assessed Values</a:t>
            </a:r>
            <a:endParaRPr lang="en-US" sz="2600" dirty="0">
              <a:solidFill>
                <a:schemeClr val="tx1">
                  <a:lumMod val="95000"/>
                  <a:lumOff val="5000"/>
                </a:schemeClr>
              </a:solidFill>
              <a:latin typeface="Arial Narrow" panose="020B0606020202030204" pitchFamily="34" charset="0"/>
            </a:endParaRPr>
          </a:p>
        </p:txBody>
      </p:sp>
    </p:spTree>
    <p:extLst>
      <p:ext uri="{BB962C8B-B14F-4D97-AF65-F5344CB8AC3E}">
        <p14:creationId xmlns:p14="http://schemas.microsoft.com/office/powerpoint/2010/main" val="298692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609600"/>
            <a:ext cx="7467600" cy="1295400"/>
          </a:xfrm>
        </p:spPr>
        <p:txBody>
          <a:bodyPr>
            <a:noAutofit/>
          </a:bodyPr>
          <a:lstStyle/>
          <a:p>
            <a:pPr algn="ct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Aggregate Abstract - Form 11 (Front)</a:t>
            </a:r>
            <a:br>
              <a:rPr lang="en-US" sz="4000" b="1" dirty="0" smtClean="0">
                <a:ln w="28575">
                  <a:solidFill>
                    <a:schemeClr val="bg1">
                      <a:alpha val="25000"/>
                    </a:schemeClr>
                  </a:solidFill>
                  <a:prstDash val="solid"/>
                  <a:round/>
                </a:ln>
                <a:solidFill>
                  <a:srgbClr val="FFFF00"/>
                </a:solidFill>
                <a:latin typeface="Arial Narrow" panose="020B0606020202030204" pitchFamily="34" charset="0"/>
              </a:rPr>
            </a:b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Real Property</a:t>
            </a:r>
            <a:endParaRPr lang="en-US" sz="4000" dirty="0">
              <a:ln w="28575">
                <a:solidFill>
                  <a:schemeClr val="bg1">
                    <a:alpha val="25000"/>
                  </a:schemeClr>
                </a:solidFill>
                <a:prstDash val="solid"/>
                <a:round/>
              </a:ln>
              <a:latin typeface="Arial Narrow" panose="020B0606020202030204" pitchFamily="34" charset="0"/>
            </a:endParaRPr>
          </a:p>
        </p:txBody>
      </p:sp>
      <p:pic>
        <p:nvPicPr>
          <p:cNvPr id="2" name="Picture 1"/>
          <p:cNvPicPr>
            <a:picLocks noChangeAspect="1"/>
          </p:cNvPicPr>
          <p:nvPr/>
        </p:nvPicPr>
        <p:blipFill rotWithShape="1">
          <a:blip r:embed="rId3"/>
          <a:srcRect t="1986"/>
          <a:stretch/>
        </p:blipFill>
        <p:spPr>
          <a:xfrm>
            <a:off x="457200" y="2286000"/>
            <a:ext cx="8229600" cy="39147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5970" y="609600"/>
            <a:ext cx="7439830" cy="1295400"/>
          </a:xfrm>
        </p:spPr>
        <p:txBody>
          <a:bodyPr>
            <a:noAutofit/>
          </a:bodyPr>
          <a:lstStyle/>
          <a:p>
            <a:pPr algn="ctr"/>
            <a:r>
              <a:rPr lang="en-US" sz="4000" b="1" dirty="0" smtClean="0">
                <a:ln w="19050">
                  <a:solidFill>
                    <a:schemeClr val="bg1">
                      <a:alpha val="25000"/>
                    </a:schemeClr>
                  </a:solidFill>
                  <a:prstDash val="solid"/>
                  <a:round/>
                </a:ln>
                <a:solidFill>
                  <a:srgbClr val="FFFF00"/>
                </a:solidFill>
                <a:latin typeface="Arial Narrow" panose="020B0606020202030204" pitchFamily="34" charset="0"/>
              </a:rPr>
              <a:t>Aggregate Abstract </a:t>
            </a:r>
            <a:br>
              <a:rPr lang="en-US" sz="4000" b="1" dirty="0" smtClean="0">
                <a:ln w="19050">
                  <a:solidFill>
                    <a:schemeClr val="bg1">
                      <a:alpha val="25000"/>
                    </a:schemeClr>
                  </a:solidFill>
                  <a:prstDash val="solid"/>
                  <a:round/>
                </a:ln>
                <a:solidFill>
                  <a:srgbClr val="FFFF00"/>
                </a:solidFill>
                <a:latin typeface="Arial Narrow" panose="020B0606020202030204" pitchFamily="34" charset="0"/>
              </a:rPr>
            </a:br>
            <a:r>
              <a:rPr lang="en-US" sz="4000" b="1" dirty="0" smtClean="0">
                <a:ln w="19050">
                  <a:solidFill>
                    <a:schemeClr val="bg1">
                      <a:alpha val="25000"/>
                    </a:schemeClr>
                  </a:solidFill>
                  <a:prstDash val="solid"/>
                  <a:round/>
                </a:ln>
                <a:solidFill>
                  <a:srgbClr val="FFFF00"/>
                </a:solidFill>
                <a:latin typeface="Arial Narrow" panose="020B0606020202030204" pitchFamily="34" charset="0"/>
              </a:rPr>
              <a:t>Form 11 &amp; Form 11A (Front)</a:t>
            </a:r>
            <a:endParaRPr lang="en-US" sz="4000" dirty="0">
              <a:ln w="19050">
                <a:solidFill>
                  <a:schemeClr val="bg1">
                    <a:alpha val="25000"/>
                  </a:schemeClr>
                </a:solidFill>
                <a:prstDash val="solid"/>
                <a:round/>
              </a:ln>
              <a:latin typeface="Arial Narrow" panose="020B0606020202030204" pitchFamily="34" charset="0"/>
            </a:endParaRPr>
          </a:p>
        </p:txBody>
      </p:sp>
      <p:sp>
        <p:nvSpPr>
          <p:cNvPr id="4" name="Content Placeholder 3"/>
          <p:cNvSpPr>
            <a:spLocks noGrp="1"/>
          </p:cNvSpPr>
          <p:nvPr>
            <p:ph idx="1"/>
          </p:nvPr>
        </p:nvSpPr>
        <p:spPr>
          <a:xfrm>
            <a:off x="457200" y="2057400"/>
            <a:ext cx="8229600" cy="4267200"/>
          </a:xfrm>
          <a:ln>
            <a:solidFill>
              <a:schemeClr val="bg1"/>
            </a:solidFill>
          </a:ln>
        </p:spPr>
        <p:txBody>
          <a:bodyPr>
            <a:noAutofit/>
          </a:bodyPr>
          <a:lstStyle/>
          <a:p>
            <a:r>
              <a:rPr lang="en-US" sz="2800" b="1" dirty="0" smtClean="0">
                <a:solidFill>
                  <a:schemeClr val="tx1">
                    <a:lumMod val="95000"/>
                    <a:lumOff val="5000"/>
                  </a:schemeClr>
                </a:solidFill>
                <a:latin typeface="Arial Narrow" panose="020B0606020202030204" pitchFamily="34" charset="0"/>
              </a:rPr>
              <a:t>Real Property Total Assessments and Values </a:t>
            </a:r>
          </a:p>
          <a:p>
            <a:pPr marL="0" indent="0">
              <a:buNone/>
            </a:pPr>
            <a:r>
              <a:rPr lang="en-US" sz="2400" b="1" dirty="0" smtClean="0">
                <a:solidFill>
                  <a:schemeClr val="tx1">
                    <a:lumMod val="95000"/>
                    <a:lumOff val="5000"/>
                  </a:schemeClr>
                </a:solidFill>
                <a:latin typeface="Arial Narrow" panose="020B0606020202030204" pitchFamily="34" charset="0"/>
              </a:rPr>
              <a:t>(inclusive of Locally Assessed Railroad and Utility Property)</a:t>
            </a:r>
          </a:p>
          <a:p>
            <a:pPr marL="0" indent="0">
              <a:buNone/>
            </a:pPr>
            <a:endParaRPr lang="en-US" sz="1200" b="1" dirty="0" smtClean="0">
              <a:solidFill>
                <a:schemeClr val="tx1">
                  <a:lumMod val="95000"/>
                  <a:lumOff val="5000"/>
                </a:schemeClr>
              </a:solidFill>
              <a:latin typeface="Arial Narrow" panose="020B0606020202030204" pitchFamily="34" charset="0"/>
            </a:endParaRPr>
          </a:p>
          <a:p>
            <a:pPr marL="914400" lvl="1" indent="-452438">
              <a:buFont typeface="Wingdings" panose="05000000000000000000" pitchFamily="2" charset="2"/>
              <a:buChar char="Ø"/>
            </a:pPr>
            <a:r>
              <a:rPr lang="en-US" sz="2400" b="1" dirty="0" smtClean="0">
                <a:solidFill>
                  <a:schemeClr val="tx1">
                    <a:lumMod val="95000"/>
                    <a:lumOff val="5000"/>
                  </a:schemeClr>
                </a:solidFill>
                <a:latin typeface="Arial Narrow" panose="020B0606020202030204" pitchFamily="34" charset="0"/>
              </a:rPr>
              <a:t>Residential </a:t>
            </a:r>
            <a:r>
              <a:rPr lang="en-US" sz="2400" dirty="0" smtClean="0">
                <a:solidFill>
                  <a:schemeClr val="tx1">
                    <a:lumMod val="95000"/>
                    <a:lumOff val="5000"/>
                  </a:schemeClr>
                </a:solidFill>
                <a:latin typeface="Arial Narrow" panose="020B0606020202030204" pitchFamily="34" charset="0"/>
              </a:rPr>
              <a:t>(Rural and Incorporated Town Lots)</a:t>
            </a:r>
          </a:p>
          <a:p>
            <a:pPr marL="914400" lvl="1" indent="-452438">
              <a:buFont typeface="Wingdings" panose="05000000000000000000" pitchFamily="2" charset="2"/>
              <a:buChar char="Ø"/>
            </a:pPr>
            <a:r>
              <a:rPr lang="en-US" sz="2400" b="1" dirty="0" smtClean="0">
                <a:solidFill>
                  <a:schemeClr val="tx1">
                    <a:lumMod val="95000"/>
                    <a:lumOff val="5000"/>
                  </a:schemeClr>
                </a:solidFill>
                <a:latin typeface="Arial Narrow" panose="020B0606020202030204" pitchFamily="34" charset="0"/>
              </a:rPr>
              <a:t>Agricultural </a:t>
            </a:r>
            <a:r>
              <a:rPr lang="en-US" sz="2400" dirty="0" smtClean="0">
                <a:solidFill>
                  <a:schemeClr val="tx1">
                    <a:lumMod val="95000"/>
                    <a:lumOff val="5000"/>
                  </a:schemeClr>
                </a:solidFill>
                <a:latin typeface="Arial Narrow" panose="020B0606020202030204" pitchFamily="34" charset="0"/>
              </a:rPr>
              <a:t>(Rural and Incorporated Town Lots)</a:t>
            </a:r>
          </a:p>
          <a:p>
            <a:pPr marL="914400" lvl="1" indent="-452438">
              <a:buFont typeface="Wingdings" panose="05000000000000000000" pitchFamily="2" charset="2"/>
              <a:buChar char="Ø"/>
            </a:pPr>
            <a:r>
              <a:rPr lang="en-US" sz="2400" b="1" dirty="0" smtClean="0">
                <a:solidFill>
                  <a:schemeClr val="tx1">
                    <a:lumMod val="95000"/>
                    <a:lumOff val="5000"/>
                  </a:schemeClr>
                </a:solidFill>
                <a:latin typeface="Arial Narrow" panose="020B0606020202030204" pitchFamily="34" charset="0"/>
              </a:rPr>
              <a:t>Commercial </a:t>
            </a:r>
            <a:r>
              <a:rPr lang="en-US" sz="2400" dirty="0" smtClean="0">
                <a:solidFill>
                  <a:schemeClr val="tx1">
                    <a:lumMod val="95000"/>
                    <a:lumOff val="5000"/>
                  </a:schemeClr>
                </a:solidFill>
                <a:latin typeface="Arial Narrow" panose="020B0606020202030204" pitchFamily="34" charset="0"/>
              </a:rPr>
              <a:t>(Rural and Incorporated Town Lots)</a:t>
            </a:r>
          </a:p>
          <a:p>
            <a:pPr marL="914400" lvl="1" indent="-452438">
              <a:buFont typeface="Wingdings" panose="05000000000000000000" pitchFamily="2" charset="2"/>
              <a:buChar char="Ø"/>
            </a:pPr>
            <a:r>
              <a:rPr lang="en-US" sz="2400" b="1" dirty="0" smtClean="0">
                <a:solidFill>
                  <a:schemeClr val="tx1">
                    <a:lumMod val="95000"/>
                    <a:lumOff val="5000"/>
                  </a:schemeClr>
                </a:solidFill>
                <a:latin typeface="Arial Narrow" panose="020B0606020202030204" pitchFamily="34" charset="0"/>
              </a:rPr>
              <a:t>Forest Croplands </a:t>
            </a:r>
            <a:r>
              <a:rPr lang="en-US" sz="2400" dirty="0" smtClean="0">
                <a:solidFill>
                  <a:schemeClr val="tx1">
                    <a:lumMod val="95000"/>
                    <a:lumOff val="5000"/>
                  </a:schemeClr>
                </a:solidFill>
                <a:latin typeface="Arial Narrow" panose="020B0606020202030204" pitchFamily="34" charset="0"/>
              </a:rPr>
              <a:t>(Rural and Incorporated Town Lots)</a:t>
            </a:r>
          </a:p>
          <a:p>
            <a:pPr marL="1376363" lvl="2" indent="-461963">
              <a:buFont typeface="Arial" pitchFamily="34" charset="0"/>
              <a:buChar char="•"/>
            </a:pPr>
            <a:r>
              <a:rPr lang="en-US" sz="2400" dirty="0" smtClean="0">
                <a:solidFill>
                  <a:schemeClr val="tx1">
                    <a:lumMod val="95000"/>
                    <a:lumOff val="5000"/>
                  </a:schemeClr>
                </a:solidFill>
                <a:latin typeface="Arial Narrow" panose="020B0606020202030204" pitchFamily="34" charset="0"/>
              </a:rPr>
              <a:t>Be sure to include the number of assessments for each subclass of property for rural and incorporated town lots.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8412" y="609600"/>
            <a:ext cx="7457388" cy="1295400"/>
          </a:xfrm>
        </p:spPr>
        <p:txBody>
          <a:bodyPr>
            <a:noAutofit/>
          </a:bodyPr>
          <a:lstStyle/>
          <a:p>
            <a:pPr algn="ctr"/>
            <a:r>
              <a:rPr lang="en-US" sz="4000" b="1" dirty="0" smtClean="0">
                <a:ln w="28575">
                  <a:solidFill>
                    <a:schemeClr val="bg2">
                      <a:shade val="75000"/>
                      <a:alpha val="25000"/>
                    </a:schemeClr>
                  </a:solidFill>
                  <a:prstDash val="solid"/>
                  <a:round/>
                </a:ln>
                <a:solidFill>
                  <a:srgbClr val="FFFF00"/>
                </a:solidFill>
                <a:latin typeface="Arial Narrow" panose="020B0606020202030204" pitchFamily="34" charset="0"/>
              </a:rPr>
              <a:t>Aggregate Abstract - Form 11 (Front)</a:t>
            </a:r>
            <a:br>
              <a:rPr lang="en-US" sz="4000" b="1" dirty="0" smtClean="0">
                <a:ln w="28575">
                  <a:solidFill>
                    <a:schemeClr val="bg2">
                      <a:shade val="75000"/>
                      <a:alpha val="25000"/>
                    </a:schemeClr>
                  </a:solidFill>
                  <a:prstDash val="solid"/>
                  <a:round/>
                </a:ln>
                <a:solidFill>
                  <a:srgbClr val="FFFF00"/>
                </a:solidFill>
                <a:latin typeface="Arial Narrow" panose="020B0606020202030204" pitchFamily="34" charset="0"/>
              </a:rPr>
            </a:br>
            <a:r>
              <a:rPr lang="en-US" sz="4000" b="1" dirty="0" smtClean="0">
                <a:ln w="28575">
                  <a:solidFill>
                    <a:schemeClr val="bg2">
                      <a:shade val="75000"/>
                      <a:alpha val="25000"/>
                    </a:schemeClr>
                  </a:solidFill>
                  <a:prstDash val="solid"/>
                  <a:round/>
                </a:ln>
                <a:solidFill>
                  <a:srgbClr val="FFFF00"/>
                </a:solidFill>
                <a:latin typeface="Arial Narrow" panose="020B0606020202030204" pitchFamily="34" charset="0"/>
              </a:rPr>
              <a:t>Personal Property (Livestock)</a:t>
            </a:r>
            <a:endParaRPr lang="en-US" sz="4000" dirty="0">
              <a:ln w="28575">
                <a:solidFill>
                  <a:schemeClr val="bg2">
                    <a:shade val="75000"/>
                    <a:alpha val="25000"/>
                  </a:schemeClr>
                </a:solidFill>
                <a:prstDash val="solid"/>
                <a:round/>
              </a:ln>
              <a:latin typeface="Arial Narrow" panose="020B0606020202030204" pitchFamily="34" charset="0"/>
            </a:endParaRPr>
          </a:p>
        </p:txBody>
      </p:sp>
      <p:pic>
        <p:nvPicPr>
          <p:cNvPr id="2" name="Picture 1"/>
          <p:cNvPicPr>
            <a:picLocks noChangeAspect="1"/>
          </p:cNvPicPr>
          <p:nvPr/>
        </p:nvPicPr>
        <p:blipFill>
          <a:blip r:embed="rId2"/>
          <a:stretch>
            <a:fillRect/>
          </a:stretch>
        </p:blipFill>
        <p:spPr>
          <a:xfrm>
            <a:off x="533400" y="2209800"/>
            <a:ext cx="8153400" cy="2057400"/>
          </a:xfrm>
          <a:prstGeom prst="rect">
            <a:avLst/>
          </a:prstGeom>
        </p:spPr>
      </p:pic>
      <p:sp>
        <p:nvSpPr>
          <p:cNvPr id="5" name="Content Placeholder 2"/>
          <p:cNvSpPr>
            <a:spLocks noGrp="1"/>
          </p:cNvSpPr>
          <p:nvPr>
            <p:ph idx="1"/>
          </p:nvPr>
        </p:nvSpPr>
        <p:spPr>
          <a:xfrm>
            <a:off x="533400" y="4267200"/>
            <a:ext cx="8153400" cy="572837"/>
          </a:xfrm>
        </p:spPr>
        <p:txBody>
          <a:bodyPr>
            <a:normAutofit/>
          </a:bodyPr>
          <a:lstStyle/>
          <a:p>
            <a:r>
              <a:rPr lang="en-US" sz="2800" b="1" dirty="0" smtClean="0">
                <a:solidFill>
                  <a:schemeClr val="tx1">
                    <a:lumMod val="95000"/>
                    <a:lumOff val="5000"/>
                  </a:schemeClr>
                </a:solidFill>
                <a:latin typeface="Arial Narrow" panose="020B0606020202030204" pitchFamily="34" charset="0"/>
              </a:rPr>
              <a:t>Personal Property Total Assessments and Values</a:t>
            </a:r>
          </a:p>
          <a:p>
            <a:pPr marL="0" indent="0">
              <a:buNone/>
            </a:pPr>
            <a:endParaRPr lang="en-US" sz="2800" b="1" dirty="0" smtClean="0">
              <a:solidFill>
                <a:schemeClr val="tx1">
                  <a:lumMod val="95000"/>
                  <a:lumOff val="5000"/>
                </a:schemeClr>
              </a:solidFill>
              <a:latin typeface="Arial Narrow" panose="020B0606020202030204" pitchFamily="34" charset="0"/>
            </a:endParaRPr>
          </a:p>
        </p:txBody>
      </p:sp>
      <p:sp>
        <p:nvSpPr>
          <p:cNvPr id="6" name="Content Placeholder 2"/>
          <p:cNvSpPr txBox="1">
            <a:spLocks/>
          </p:cNvSpPr>
          <p:nvPr/>
        </p:nvSpPr>
        <p:spPr>
          <a:xfrm>
            <a:off x="553039" y="4724400"/>
            <a:ext cx="8153400" cy="1828800"/>
          </a:xfrm>
          <a:prstGeom prst="rect">
            <a:avLst/>
          </a:prstGeom>
        </p:spPr>
        <p:txBody>
          <a:bodyPr vert="horz" lIns="91440" tIns="45720" rIns="91440" bIns="45720" numCol="2"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914400" indent="-452438">
              <a:buFont typeface="Wingdings" panose="05000000000000000000" pitchFamily="2" charset="2"/>
              <a:buChar char="Ø"/>
            </a:pPr>
            <a:r>
              <a:rPr lang="en-US" sz="2400" b="1" dirty="0" smtClean="0">
                <a:solidFill>
                  <a:schemeClr val="tx1">
                    <a:lumMod val="95000"/>
                    <a:lumOff val="5000"/>
                  </a:schemeClr>
                </a:solidFill>
                <a:latin typeface="Arial Narrow" panose="020B0606020202030204" pitchFamily="34" charset="0"/>
              </a:rPr>
              <a:t>Horses, etc.</a:t>
            </a:r>
          </a:p>
          <a:p>
            <a:pPr marL="914400" indent="-452438">
              <a:buFont typeface="Wingdings" panose="05000000000000000000" pitchFamily="2" charset="2"/>
              <a:buChar char="Ø"/>
            </a:pPr>
            <a:r>
              <a:rPr lang="en-US" sz="2400" b="1" dirty="0" smtClean="0">
                <a:solidFill>
                  <a:schemeClr val="tx1">
                    <a:lumMod val="95000"/>
                    <a:lumOff val="5000"/>
                  </a:schemeClr>
                </a:solidFill>
                <a:latin typeface="Arial Narrow" panose="020B0606020202030204" pitchFamily="34" charset="0"/>
              </a:rPr>
              <a:t>Cattle</a:t>
            </a:r>
          </a:p>
          <a:p>
            <a:pPr marL="914400" indent="-452438">
              <a:buFont typeface="Wingdings" panose="05000000000000000000" pitchFamily="2" charset="2"/>
              <a:buChar char="Ø"/>
            </a:pPr>
            <a:r>
              <a:rPr lang="en-US" sz="2400" b="1" dirty="0" smtClean="0">
                <a:solidFill>
                  <a:schemeClr val="tx1">
                    <a:lumMod val="95000"/>
                    <a:lumOff val="5000"/>
                  </a:schemeClr>
                </a:solidFill>
                <a:latin typeface="Arial Narrow" panose="020B0606020202030204" pitchFamily="34" charset="0"/>
              </a:rPr>
              <a:t>Hogs</a:t>
            </a:r>
          </a:p>
          <a:p>
            <a:pPr marL="914400" indent="-452438">
              <a:buFont typeface="Wingdings" panose="05000000000000000000" pitchFamily="2" charset="2"/>
              <a:buChar char="Ø"/>
            </a:pPr>
            <a:r>
              <a:rPr lang="en-US" sz="2400" b="1" dirty="0" smtClean="0">
                <a:solidFill>
                  <a:schemeClr val="tx1">
                    <a:lumMod val="95000"/>
                    <a:lumOff val="5000"/>
                  </a:schemeClr>
                </a:solidFill>
                <a:latin typeface="Arial Narrow" panose="020B0606020202030204" pitchFamily="34" charset="0"/>
              </a:rPr>
              <a:t>Sheep &amp; Goats</a:t>
            </a:r>
          </a:p>
          <a:p>
            <a:pPr marL="914400" indent="-452438">
              <a:buFont typeface="Wingdings" panose="05000000000000000000" pitchFamily="2" charset="2"/>
              <a:buChar char="Ø"/>
            </a:pPr>
            <a:r>
              <a:rPr lang="en-US" sz="2400" b="1" smtClean="0">
                <a:solidFill>
                  <a:schemeClr val="tx1">
                    <a:lumMod val="95000"/>
                    <a:lumOff val="5000"/>
                  </a:schemeClr>
                </a:solidFill>
                <a:latin typeface="Arial Narrow" panose="020B0606020202030204" pitchFamily="34" charset="0"/>
              </a:rPr>
              <a:t>Poultry</a:t>
            </a:r>
            <a:endParaRPr lang="en-US" sz="2400" b="1" dirty="0" smtClean="0">
              <a:solidFill>
                <a:schemeClr val="tx1">
                  <a:lumMod val="95000"/>
                  <a:lumOff val="5000"/>
                </a:schemeClr>
              </a:solidFill>
              <a:latin typeface="Arial Narrow" panose="020B0606020202030204" pitchFamily="34" charset="0"/>
            </a:endParaRPr>
          </a:p>
          <a:p>
            <a:pPr marL="914400" indent="-452438">
              <a:buFont typeface="Wingdings" panose="05000000000000000000" pitchFamily="2" charset="2"/>
              <a:buChar char="Ø"/>
            </a:pPr>
            <a:r>
              <a:rPr lang="en-US" sz="2400" b="1" dirty="0" smtClean="0">
                <a:solidFill>
                  <a:schemeClr val="tx1">
                    <a:lumMod val="95000"/>
                    <a:lumOff val="5000"/>
                  </a:schemeClr>
                </a:solidFill>
                <a:latin typeface="Arial Narrow" panose="020B0606020202030204" pitchFamily="34" charset="0"/>
              </a:rPr>
              <a:t>All Other Livestock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5970" y="609600"/>
            <a:ext cx="7439830" cy="1295400"/>
          </a:xfrm>
        </p:spPr>
        <p:txBody>
          <a:bodyPr>
            <a:noAutofit/>
          </a:bodyPr>
          <a:lstStyle/>
          <a:p>
            <a:pPr algn="ct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Aggregate Abstract </a:t>
            </a:r>
            <a:br>
              <a:rPr lang="en-US" sz="4000" b="1" dirty="0" smtClean="0">
                <a:ln w="28575">
                  <a:solidFill>
                    <a:schemeClr val="bg1">
                      <a:alpha val="25000"/>
                    </a:schemeClr>
                  </a:solidFill>
                  <a:prstDash val="solid"/>
                  <a:round/>
                </a:ln>
                <a:solidFill>
                  <a:srgbClr val="FFFF00"/>
                </a:solidFill>
                <a:latin typeface="Arial Narrow" panose="020B0606020202030204" pitchFamily="34" charset="0"/>
              </a:rPr>
            </a:b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Form 11 &amp; Form 11A</a:t>
            </a:r>
            <a:endParaRPr lang="en-US" sz="4000" b="1" dirty="0">
              <a:ln w="28575">
                <a:solidFill>
                  <a:schemeClr val="bg1">
                    <a:alpha val="25000"/>
                  </a:schemeClr>
                </a:solidFill>
                <a:prstDash val="solid"/>
                <a:round/>
              </a:ln>
              <a:latin typeface="Arial Narrow" panose="020B0606020202030204" pitchFamily="34" charset="0"/>
            </a:endParaRPr>
          </a:p>
        </p:txBody>
      </p:sp>
      <p:sp>
        <p:nvSpPr>
          <p:cNvPr id="2" name="Content Placeholder 1"/>
          <p:cNvSpPr>
            <a:spLocks noGrp="1"/>
          </p:cNvSpPr>
          <p:nvPr>
            <p:ph idx="1"/>
          </p:nvPr>
        </p:nvSpPr>
        <p:spPr>
          <a:xfrm>
            <a:off x="533400" y="2133600"/>
            <a:ext cx="8077200" cy="4114800"/>
          </a:xfrm>
        </p:spPr>
        <p:txBody>
          <a:bodyPr>
            <a:normAutofit fontScale="92500" lnSpcReduction="10000"/>
          </a:bodyPr>
          <a:lstStyle/>
          <a:p>
            <a:r>
              <a:rPr lang="en-US" sz="2800" b="1" dirty="0" smtClean="0">
                <a:solidFill>
                  <a:schemeClr val="tx1"/>
                </a:solidFill>
                <a:latin typeface="Arial Narrow" panose="020B0606020202030204" pitchFamily="34" charset="0"/>
              </a:rPr>
              <a:t>County assessors are required by statute to turn over the assessment book by July 1</a:t>
            </a:r>
            <a:r>
              <a:rPr lang="en-US" sz="2800" b="1" baseline="30000" dirty="0" smtClean="0">
                <a:solidFill>
                  <a:schemeClr val="tx1"/>
                </a:solidFill>
                <a:latin typeface="Arial Narrow" panose="020B0606020202030204" pitchFamily="34" charset="0"/>
              </a:rPr>
              <a:t>st</a:t>
            </a:r>
            <a:r>
              <a:rPr lang="en-US" sz="2800" b="1" dirty="0" smtClean="0">
                <a:solidFill>
                  <a:schemeClr val="tx1"/>
                </a:solidFill>
                <a:latin typeface="Arial Narrow" panose="020B0606020202030204" pitchFamily="34" charset="0"/>
              </a:rPr>
              <a:t> each year.  </a:t>
            </a:r>
          </a:p>
          <a:p>
            <a:r>
              <a:rPr lang="en-US" sz="2800" b="1" dirty="0" smtClean="0">
                <a:solidFill>
                  <a:schemeClr val="tx1"/>
                </a:solidFill>
                <a:latin typeface="Arial Narrow" panose="020B0606020202030204" pitchFamily="34" charset="0"/>
              </a:rPr>
              <a:t>County clerks are required by statute to submit a Form 11 by July 20</a:t>
            </a:r>
            <a:r>
              <a:rPr lang="en-US" sz="2800" b="1" baseline="30000" dirty="0" smtClean="0">
                <a:solidFill>
                  <a:schemeClr val="tx1"/>
                </a:solidFill>
                <a:latin typeface="Arial Narrow" panose="020B0606020202030204" pitchFamily="34" charset="0"/>
              </a:rPr>
              <a:t>th</a:t>
            </a:r>
            <a:r>
              <a:rPr lang="en-US" sz="2800" b="1" dirty="0" smtClean="0">
                <a:solidFill>
                  <a:schemeClr val="tx1"/>
                </a:solidFill>
                <a:latin typeface="Arial Narrow" panose="020B0606020202030204" pitchFamily="34" charset="0"/>
              </a:rPr>
              <a:t> each year.</a:t>
            </a:r>
          </a:p>
          <a:p>
            <a:r>
              <a:rPr lang="en-US" sz="2800" b="1" dirty="0" smtClean="0">
                <a:solidFill>
                  <a:schemeClr val="tx1"/>
                </a:solidFill>
                <a:latin typeface="Arial Narrow" panose="020B0606020202030204" pitchFamily="34" charset="0"/>
              </a:rPr>
              <a:t>Upon adjournment of the Board of Equalization, county clerks are required to submit a Form 11A.</a:t>
            </a:r>
          </a:p>
          <a:p>
            <a:r>
              <a:rPr lang="en-US" sz="2800" b="1" dirty="0" smtClean="0">
                <a:solidFill>
                  <a:schemeClr val="tx1"/>
                </a:solidFill>
                <a:latin typeface="Arial Narrow" panose="020B0606020202030204" pitchFamily="34" charset="0"/>
              </a:rPr>
              <a:t>Statutes allow for amendments to both Form 11 and Form 11A prior to December 31</a:t>
            </a:r>
            <a:r>
              <a:rPr lang="en-US" sz="2800" b="1" baseline="30000" dirty="0" smtClean="0">
                <a:solidFill>
                  <a:schemeClr val="tx1"/>
                </a:solidFill>
                <a:latin typeface="Arial Narrow" panose="020B0606020202030204" pitchFamily="34" charset="0"/>
              </a:rPr>
              <a:t>st</a:t>
            </a:r>
            <a:r>
              <a:rPr lang="en-US" sz="2800" b="1" dirty="0" smtClean="0">
                <a:solidFill>
                  <a:schemeClr val="tx1"/>
                </a:solidFill>
                <a:latin typeface="Arial Narrow" panose="020B0606020202030204" pitchFamily="34" charset="0"/>
              </a:rPr>
              <a:t> of each year (STC prefers an amended Form 11A submission by December 15</a:t>
            </a:r>
            <a:r>
              <a:rPr lang="en-US" sz="2800" b="1" baseline="30000" dirty="0" smtClean="0">
                <a:solidFill>
                  <a:schemeClr val="tx1"/>
                </a:solidFill>
                <a:latin typeface="Arial Narrow" panose="020B0606020202030204" pitchFamily="34" charset="0"/>
              </a:rPr>
              <a:t>th</a:t>
            </a:r>
            <a:r>
              <a:rPr lang="en-US" sz="2800" b="1" dirty="0" smtClean="0">
                <a:solidFill>
                  <a:schemeClr val="tx1"/>
                </a:solidFill>
                <a:latin typeface="Arial Narrow" panose="020B0606020202030204" pitchFamily="34" charset="0"/>
              </a:rPr>
              <a:t>-20</a:t>
            </a:r>
            <a:r>
              <a:rPr lang="en-US" sz="2800" b="1" baseline="30000" dirty="0" smtClean="0">
                <a:solidFill>
                  <a:schemeClr val="tx1"/>
                </a:solidFill>
                <a:latin typeface="Arial Narrow" panose="020B0606020202030204" pitchFamily="34" charset="0"/>
              </a:rPr>
              <a:t>th</a:t>
            </a:r>
            <a:r>
              <a:rPr lang="en-US" sz="2800" b="1" dirty="0" smtClean="0">
                <a:solidFill>
                  <a:schemeClr val="tx1"/>
                </a:solidFill>
                <a:latin typeface="Arial Narrow" panose="020B0606020202030204" pitchFamily="34" charset="0"/>
              </a:rPr>
              <a:t> to capture changes from the BOE to end of year).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5970" y="609600"/>
            <a:ext cx="7476752" cy="1295400"/>
          </a:xfrm>
        </p:spPr>
        <p:txBody>
          <a:bodyPr>
            <a:noAutofit/>
          </a:bodyPr>
          <a:lstStyle/>
          <a:p>
            <a:pPr algn="ctr"/>
            <a:r>
              <a:rPr lang="en-US" sz="4000" b="1" dirty="0" smtClean="0">
                <a:ln w="28575">
                  <a:solidFill>
                    <a:schemeClr val="bg2">
                      <a:shade val="75000"/>
                      <a:alpha val="25000"/>
                    </a:schemeClr>
                  </a:solidFill>
                  <a:prstDash val="solid"/>
                  <a:round/>
                </a:ln>
                <a:solidFill>
                  <a:srgbClr val="FFFF00"/>
                </a:solidFill>
                <a:latin typeface="Arial Narrow" panose="020B0606020202030204" pitchFamily="34" charset="0"/>
              </a:rPr>
              <a:t>Aggregate Abstract - Form 11 (Front)</a:t>
            </a:r>
            <a:br>
              <a:rPr lang="en-US" sz="4000" b="1" dirty="0" smtClean="0">
                <a:ln w="28575">
                  <a:solidFill>
                    <a:schemeClr val="bg2">
                      <a:shade val="75000"/>
                      <a:alpha val="25000"/>
                    </a:schemeClr>
                  </a:solidFill>
                  <a:prstDash val="solid"/>
                  <a:round/>
                </a:ln>
                <a:solidFill>
                  <a:srgbClr val="FFFF00"/>
                </a:solidFill>
                <a:latin typeface="Arial Narrow" panose="020B0606020202030204" pitchFamily="34" charset="0"/>
              </a:rPr>
            </a:br>
            <a:r>
              <a:rPr lang="en-US" sz="4000" b="1" dirty="0" smtClean="0">
                <a:ln w="28575">
                  <a:solidFill>
                    <a:schemeClr val="bg2">
                      <a:shade val="75000"/>
                      <a:alpha val="25000"/>
                    </a:schemeClr>
                  </a:solidFill>
                  <a:prstDash val="solid"/>
                  <a:round/>
                </a:ln>
                <a:solidFill>
                  <a:srgbClr val="FFFF00"/>
                </a:solidFill>
                <a:latin typeface="Arial Narrow" panose="020B0606020202030204" pitchFamily="34" charset="0"/>
              </a:rPr>
              <a:t>Personal Property </a:t>
            </a:r>
            <a:endParaRPr lang="en-US" sz="4000" dirty="0">
              <a:ln w="28575">
                <a:solidFill>
                  <a:schemeClr val="bg2">
                    <a:shade val="75000"/>
                    <a:alpha val="25000"/>
                  </a:schemeClr>
                </a:solidFill>
                <a:prstDash val="solid"/>
                <a:round/>
              </a:ln>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a:off x="524315" y="2266950"/>
            <a:ext cx="8153401" cy="476250"/>
          </a:xfrm>
          <a:prstGeom prst="rect">
            <a:avLst/>
          </a:prstGeom>
        </p:spPr>
      </p:pic>
      <p:pic>
        <p:nvPicPr>
          <p:cNvPr id="5" name="Picture 4"/>
          <p:cNvPicPr>
            <a:picLocks noChangeAspect="1"/>
          </p:cNvPicPr>
          <p:nvPr/>
        </p:nvPicPr>
        <p:blipFill>
          <a:blip r:embed="rId3"/>
          <a:stretch>
            <a:fillRect/>
          </a:stretch>
        </p:blipFill>
        <p:spPr>
          <a:xfrm>
            <a:off x="524315" y="2742414"/>
            <a:ext cx="8153401" cy="266778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5970" y="609600"/>
            <a:ext cx="7363630" cy="1295400"/>
          </a:xfrm>
        </p:spPr>
        <p:txBody>
          <a:bodyPr>
            <a:noAutofit/>
          </a:bodyPr>
          <a:lstStyle/>
          <a:p>
            <a:pPr algn="ctr"/>
            <a:r>
              <a:rPr lang="en-US" sz="4000" b="1" dirty="0">
                <a:ln w="19050">
                  <a:solidFill>
                    <a:schemeClr val="bg1">
                      <a:alpha val="25000"/>
                    </a:schemeClr>
                  </a:solidFill>
                  <a:prstDash val="solid"/>
                  <a:round/>
                </a:ln>
                <a:solidFill>
                  <a:srgbClr val="FFFF00"/>
                </a:solidFill>
                <a:latin typeface="Arial Narrow" panose="020B0606020202030204" pitchFamily="34" charset="0"/>
              </a:rPr>
              <a:t>Aggregate Abstract </a:t>
            </a:r>
            <a:br>
              <a:rPr lang="en-US" sz="4000" b="1" dirty="0">
                <a:ln w="19050">
                  <a:solidFill>
                    <a:schemeClr val="bg1">
                      <a:alpha val="25000"/>
                    </a:schemeClr>
                  </a:solidFill>
                  <a:prstDash val="solid"/>
                  <a:round/>
                </a:ln>
                <a:solidFill>
                  <a:srgbClr val="FFFF00"/>
                </a:solidFill>
                <a:latin typeface="Arial Narrow" panose="020B0606020202030204" pitchFamily="34" charset="0"/>
              </a:rPr>
            </a:br>
            <a:r>
              <a:rPr lang="en-US" sz="4000" b="1" dirty="0">
                <a:ln w="19050">
                  <a:solidFill>
                    <a:schemeClr val="bg1">
                      <a:alpha val="25000"/>
                    </a:schemeClr>
                  </a:solidFill>
                  <a:prstDash val="solid"/>
                  <a:round/>
                </a:ln>
                <a:solidFill>
                  <a:srgbClr val="FFFF00"/>
                </a:solidFill>
                <a:latin typeface="Arial Narrow" panose="020B0606020202030204" pitchFamily="34" charset="0"/>
              </a:rPr>
              <a:t>Form 11 &amp; Form 11A (Front)</a:t>
            </a:r>
            <a:endParaRPr lang="en-US" sz="4000" dirty="0">
              <a:ln w="19050">
                <a:solidFill>
                  <a:schemeClr val="bg1">
                    <a:alpha val="25000"/>
                  </a:schemeClr>
                </a:solidFill>
                <a:prstDash val="solid"/>
                <a:round/>
              </a:ln>
              <a:latin typeface="Arial Narrow" panose="020B0606020202030204" pitchFamily="34" charset="0"/>
            </a:endParaRPr>
          </a:p>
        </p:txBody>
      </p:sp>
      <p:sp>
        <p:nvSpPr>
          <p:cNvPr id="4" name="Content Placeholder 3"/>
          <p:cNvSpPr>
            <a:spLocks noGrp="1"/>
          </p:cNvSpPr>
          <p:nvPr>
            <p:ph idx="1"/>
          </p:nvPr>
        </p:nvSpPr>
        <p:spPr>
          <a:xfrm>
            <a:off x="533400" y="2209800"/>
            <a:ext cx="8077200" cy="3886200"/>
          </a:xfrm>
          <a:ln>
            <a:solidFill>
              <a:schemeClr val="bg1"/>
            </a:solidFill>
          </a:ln>
        </p:spPr>
        <p:txBody>
          <a:bodyPr>
            <a:normAutofit fontScale="92500"/>
          </a:bodyPr>
          <a:lstStyle/>
          <a:p>
            <a:r>
              <a:rPr lang="en-US" sz="2400" b="1" dirty="0" smtClean="0">
                <a:solidFill>
                  <a:schemeClr val="tx1">
                    <a:lumMod val="95000"/>
                    <a:lumOff val="5000"/>
                  </a:schemeClr>
                </a:solidFill>
                <a:latin typeface="Arial Narrow" panose="020B0606020202030204" pitchFamily="34" charset="0"/>
              </a:rPr>
              <a:t>Personal Property Total Assessments and Values (continued)</a:t>
            </a:r>
          </a:p>
          <a:p>
            <a:pPr marL="914400" lvl="1" indent="-452438">
              <a:buFont typeface="Wingdings" panose="05000000000000000000" pitchFamily="2" charset="2"/>
              <a:buChar char="Ø"/>
            </a:pPr>
            <a:r>
              <a:rPr lang="en-US" sz="2400" b="1" dirty="0" smtClean="0">
                <a:solidFill>
                  <a:schemeClr val="tx1">
                    <a:lumMod val="95000"/>
                    <a:lumOff val="5000"/>
                  </a:schemeClr>
                </a:solidFill>
                <a:latin typeface="Arial Narrow" panose="020B0606020202030204" pitchFamily="34" charset="0"/>
              </a:rPr>
              <a:t>Farm Machinery</a:t>
            </a:r>
          </a:p>
          <a:p>
            <a:pPr marL="914400" lvl="1" indent="-452438">
              <a:buFont typeface="Wingdings" panose="05000000000000000000" pitchFamily="2" charset="2"/>
              <a:buChar char="Ø"/>
            </a:pPr>
            <a:r>
              <a:rPr lang="en-US" sz="2400" b="1" dirty="0" smtClean="0">
                <a:solidFill>
                  <a:schemeClr val="tx1">
                    <a:lumMod val="95000"/>
                    <a:lumOff val="5000"/>
                  </a:schemeClr>
                </a:solidFill>
                <a:latin typeface="Arial Narrow" panose="020B0606020202030204" pitchFamily="34" charset="0"/>
              </a:rPr>
              <a:t>Vehicles – </a:t>
            </a:r>
            <a:r>
              <a:rPr lang="en-US" sz="2400" dirty="0" smtClean="0">
                <a:solidFill>
                  <a:schemeClr val="tx1">
                    <a:lumMod val="95000"/>
                    <a:lumOff val="5000"/>
                  </a:schemeClr>
                </a:solidFill>
                <a:latin typeface="Arial Narrow" panose="020B0606020202030204" pitchFamily="34" charset="0"/>
              </a:rPr>
              <a:t>REMEMBER, the number of assessments auto-populates from the back (4</a:t>
            </a:r>
            <a:r>
              <a:rPr lang="en-US" sz="2400" baseline="30000" dirty="0" smtClean="0">
                <a:solidFill>
                  <a:schemeClr val="tx1">
                    <a:lumMod val="95000"/>
                    <a:lumOff val="5000"/>
                  </a:schemeClr>
                </a:solidFill>
                <a:latin typeface="Arial Narrow" panose="020B0606020202030204" pitchFamily="34" charset="0"/>
              </a:rPr>
              <a:t>th</a:t>
            </a:r>
            <a:r>
              <a:rPr lang="en-US" sz="2400" dirty="0" smtClean="0">
                <a:solidFill>
                  <a:schemeClr val="tx1">
                    <a:lumMod val="95000"/>
                    <a:lumOff val="5000"/>
                  </a:schemeClr>
                </a:solidFill>
                <a:latin typeface="Arial Narrow" panose="020B0606020202030204" pitchFamily="34" charset="0"/>
              </a:rPr>
              <a:t> block). </a:t>
            </a:r>
          </a:p>
          <a:p>
            <a:pPr marL="1376363" lvl="2" indent="-461963">
              <a:buFont typeface="Arial" pitchFamily="34" charset="0"/>
              <a:buChar char="•"/>
            </a:pPr>
            <a:r>
              <a:rPr lang="en-US" sz="2400" dirty="0" smtClean="0">
                <a:solidFill>
                  <a:schemeClr val="tx1">
                    <a:lumMod val="95000"/>
                    <a:lumOff val="5000"/>
                  </a:schemeClr>
                </a:solidFill>
                <a:latin typeface="Arial Narrow" panose="020B0606020202030204" pitchFamily="34" charset="0"/>
              </a:rPr>
              <a:t>Be sure to add the vehicle number of assessments and assessed values from Locally Assessed Railroad and Utility Vehicles found on Schedule 16 </a:t>
            </a:r>
            <a:r>
              <a:rPr lang="en-US" sz="2400" b="1" dirty="0" smtClean="0">
                <a:solidFill>
                  <a:schemeClr val="tx1">
                    <a:lumMod val="95000"/>
                    <a:lumOff val="5000"/>
                  </a:schemeClr>
                </a:solidFill>
                <a:latin typeface="Arial Narrow" panose="020B0606020202030204" pitchFamily="34" charset="0"/>
              </a:rPr>
              <a:t>OR</a:t>
            </a:r>
            <a:r>
              <a:rPr lang="en-US" sz="2400" dirty="0" smtClean="0">
                <a:solidFill>
                  <a:schemeClr val="tx1">
                    <a:lumMod val="95000"/>
                    <a:lumOff val="5000"/>
                  </a:schemeClr>
                </a:solidFill>
                <a:latin typeface="Arial Narrow" panose="020B0606020202030204" pitchFamily="34" charset="0"/>
              </a:rPr>
              <a:t> Schedule 14, Line 5 to the assessor’s assessment book (if not already included).</a:t>
            </a:r>
          </a:p>
          <a:p>
            <a:pPr marL="914400" lvl="1" indent="-452438">
              <a:buFont typeface="Wingdings" panose="05000000000000000000" pitchFamily="2" charset="2"/>
              <a:buChar char="Ø"/>
            </a:pPr>
            <a:r>
              <a:rPr lang="en-US" sz="2400" b="1" dirty="0" smtClean="0">
                <a:solidFill>
                  <a:schemeClr val="tx1">
                    <a:lumMod val="95000"/>
                    <a:lumOff val="5000"/>
                  </a:schemeClr>
                </a:solidFill>
                <a:latin typeface="Arial Narrow" panose="020B0606020202030204" pitchFamily="34" charset="0"/>
              </a:rPr>
              <a:t>Grain and Other Agricultural Crops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609600"/>
            <a:ext cx="7439830" cy="1295400"/>
          </a:xfrm>
        </p:spPr>
        <p:txBody>
          <a:bodyPr/>
          <a:lstStyle/>
          <a:p>
            <a:pPr algn="ctr"/>
            <a:r>
              <a:rPr lang="en-US" sz="4000" b="1" dirty="0">
                <a:ln w="19050">
                  <a:solidFill>
                    <a:schemeClr val="bg1">
                      <a:alpha val="25000"/>
                    </a:schemeClr>
                  </a:solidFill>
                  <a:prstDash val="solid"/>
                  <a:round/>
                </a:ln>
                <a:solidFill>
                  <a:srgbClr val="FFFF00"/>
                </a:solidFill>
                <a:latin typeface="Arial Narrow" panose="020B0606020202030204" pitchFamily="34" charset="0"/>
              </a:rPr>
              <a:t>Aggregate Abstract </a:t>
            </a:r>
            <a:br>
              <a:rPr lang="en-US" sz="4000" b="1" dirty="0">
                <a:ln w="19050">
                  <a:solidFill>
                    <a:schemeClr val="bg1">
                      <a:alpha val="25000"/>
                    </a:schemeClr>
                  </a:solidFill>
                  <a:prstDash val="solid"/>
                  <a:round/>
                </a:ln>
                <a:solidFill>
                  <a:srgbClr val="FFFF00"/>
                </a:solidFill>
                <a:latin typeface="Arial Narrow" panose="020B0606020202030204" pitchFamily="34" charset="0"/>
              </a:rPr>
            </a:br>
            <a:r>
              <a:rPr lang="en-US" sz="4000" b="1" dirty="0">
                <a:ln w="19050">
                  <a:solidFill>
                    <a:schemeClr val="bg1">
                      <a:alpha val="25000"/>
                    </a:schemeClr>
                  </a:solidFill>
                  <a:prstDash val="solid"/>
                  <a:round/>
                </a:ln>
                <a:solidFill>
                  <a:srgbClr val="FFFF00"/>
                </a:solidFill>
                <a:latin typeface="Arial Narrow" panose="020B0606020202030204" pitchFamily="34" charset="0"/>
              </a:rPr>
              <a:t>Form 11 &amp; Form 11A (Front)</a:t>
            </a:r>
            <a:endParaRPr lang="en-US" sz="4000" dirty="0">
              <a:latin typeface="Arial Narrow" panose="020B0606020202030204" pitchFamily="34" charset="0"/>
            </a:endParaRPr>
          </a:p>
        </p:txBody>
      </p:sp>
      <p:sp>
        <p:nvSpPr>
          <p:cNvPr id="3" name="Content Placeholder 2"/>
          <p:cNvSpPr>
            <a:spLocks noGrp="1"/>
          </p:cNvSpPr>
          <p:nvPr>
            <p:ph idx="1"/>
          </p:nvPr>
        </p:nvSpPr>
        <p:spPr>
          <a:xfrm>
            <a:off x="533400" y="2209800"/>
            <a:ext cx="8153400" cy="4191000"/>
          </a:xfrm>
        </p:spPr>
        <p:txBody>
          <a:bodyPr>
            <a:normAutofit fontScale="92500" lnSpcReduction="10000"/>
          </a:bodyPr>
          <a:lstStyle/>
          <a:p>
            <a:pPr marL="461963" lvl="1" indent="-461963"/>
            <a:r>
              <a:rPr lang="en-US" sz="2400" b="1" dirty="0">
                <a:solidFill>
                  <a:schemeClr val="tx1">
                    <a:lumMod val="95000"/>
                    <a:lumOff val="5000"/>
                  </a:schemeClr>
                </a:solidFill>
                <a:latin typeface="Arial Narrow" panose="020B0606020202030204" pitchFamily="34" charset="0"/>
              </a:rPr>
              <a:t>Personal Property Total Assessments and Values (continued)</a:t>
            </a:r>
          </a:p>
          <a:p>
            <a:pPr lvl="1">
              <a:buFont typeface="Wingdings" panose="05000000000000000000" pitchFamily="2" charset="2"/>
              <a:buChar char="Ø"/>
            </a:pPr>
            <a:r>
              <a:rPr lang="en-US" sz="2400" b="1" dirty="0" smtClean="0">
                <a:solidFill>
                  <a:schemeClr val="tx1">
                    <a:lumMod val="95000"/>
                    <a:lumOff val="5000"/>
                  </a:schemeClr>
                </a:solidFill>
                <a:latin typeface="Arial Narrow" panose="020B0606020202030204" pitchFamily="34" charset="0"/>
              </a:rPr>
              <a:t>Manufactured </a:t>
            </a:r>
            <a:r>
              <a:rPr lang="en-US" sz="2400" b="1" dirty="0">
                <a:solidFill>
                  <a:schemeClr val="tx1">
                    <a:lumMod val="95000"/>
                    <a:lumOff val="5000"/>
                  </a:schemeClr>
                </a:solidFill>
                <a:latin typeface="Arial Narrow" panose="020B0606020202030204" pitchFamily="34" charset="0"/>
              </a:rPr>
              <a:t>Homes </a:t>
            </a:r>
            <a:r>
              <a:rPr lang="en-US" sz="2400" b="1" dirty="0" smtClean="0">
                <a:solidFill>
                  <a:schemeClr val="tx1">
                    <a:lumMod val="95000"/>
                    <a:lumOff val="5000"/>
                  </a:schemeClr>
                </a:solidFill>
                <a:latin typeface="Arial Narrow" panose="020B0606020202030204" pitchFamily="34" charset="0"/>
              </a:rPr>
              <a:t>- </a:t>
            </a:r>
            <a:r>
              <a:rPr lang="en-US" sz="2400" dirty="0" smtClean="0">
                <a:solidFill>
                  <a:schemeClr val="tx1">
                    <a:lumMod val="95000"/>
                    <a:lumOff val="5000"/>
                  </a:schemeClr>
                </a:solidFill>
                <a:latin typeface="Arial Narrow" panose="020B0606020202030204" pitchFamily="34" charset="0"/>
              </a:rPr>
              <a:t>ONLY </a:t>
            </a:r>
            <a:r>
              <a:rPr lang="en-US" sz="2400" dirty="0">
                <a:solidFill>
                  <a:schemeClr val="tx1">
                    <a:lumMod val="95000"/>
                    <a:lumOff val="5000"/>
                  </a:schemeClr>
                </a:solidFill>
                <a:latin typeface="Arial Narrow" panose="020B0606020202030204" pitchFamily="34" charset="0"/>
              </a:rPr>
              <a:t>PERSONAL PROPERTY MOBILE </a:t>
            </a:r>
            <a:r>
              <a:rPr lang="en-US" sz="2400" dirty="0" smtClean="0">
                <a:solidFill>
                  <a:schemeClr val="tx1">
                    <a:lumMod val="95000"/>
                    <a:lumOff val="5000"/>
                  </a:schemeClr>
                </a:solidFill>
                <a:latin typeface="Arial Narrow" panose="020B0606020202030204" pitchFamily="34" charset="0"/>
              </a:rPr>
              <a:t>HOMES</a:t>
            </a:r>
            <a:endParaRPr lang="en-US" sz="2400" dirty="0">
              <a:solidFill>
                <a:schemeClr val="tx1">
                  <a:lumMod val="95000"/>
                  <a:lumOff val="5000"/>
                </a:schemeClr>
              </a:solidFill>
              <a:latin typeface="Arial Narrow" panose="020B0606020202030204" pitchFamily="34" charset="0"/>
            </a:endParaRPr>
          </a:p>
          <a:p>
            <a:pPr lvl="1">
              <a:buFont typeface="Wingdings" panose="05000000000000000000" pitchFamily="2" charset="2"/>
              <a:buChar char="Ø"/>
            </a:pPr>
            <a:r>
              <a:rPr lang="en-US" sz="2400" b="1" dirty="0">
                <a:solidFill>
                  <a:schemeClr val="tx1">
                    <a:lumMod val="95000"/>
                    <a:lumOff val="5000"/>
                  </a:schemeClr>
                </a:solidFill>
                <a:latin typeface="Arial Narrow" panose="020B0606020202030204" pitchFamily="34" charset="0"/>
              </a:rPr>
              <a:t>Historical Motor Vehicles, Aircraft and </a:t>
            </a:r>
            <a:r>
              <a:rPr lang="en-US" sz="2400" b="1" dirty="0" smtClean="0">
                <a:solidFill>
                  <a:schemeClr val="tx1">
                    <a:lumMod val="95000"/>
                    <a:lumOff val="5000"/>
                  </a:schemeClr>
                </a:solidFill>
                <a:latin typeface="Arial Narrow" panose="020B0606020202030204" pitchFamily="34" charset="0"/>
              </a:rPr>
              <a:t>Aircraft Built </a:t>
            </a:r>
            <a:r>
              <a:rPr lang="en-US" sz="2400" b="1" dirty="0">
                <a:solidFill>
                  <a:schemeClr val="tx1">
                    <a:lumMod val="95000"/>
                    <a:lumOff val="5000"/>
                  </a:schemeClr>
                </a:solidFill>
                <a:latin typeface="Arial Narrow" panose="020B0606020202030204" pitchFamily="34" charset="0"/>
              </a:rPr>
              <a:t>from </a:t>
            </a:r>
            <a:r>
              <a:rPr lang="en-US" sz="2400" b="1" dirty="0" smtClean="0">
                <a:solidFill>
                  <a:schemeClr val="tx1">
                    <a:lumMod val="95000"/>
                    <a:lumOff val="5000"/>
                  </a:schemeClr>
                </a:solidFill>
                <a:latin typeface="Arial Narrow" panose="020B0606020202030204" pitchFamily="34" charset="0"/>
              </a:rPr>
              <a:t>a Kit – </a:t>
            </a:r>
            <a:r>
              <a:rPr lang="en-US" sz="2400" dirty="0" smtClean="0">
                <a:solidFill>
                  <a:schemeClr val="tx1">
                    <a:lumMod val="95000"/>
                    <a:lumOff val="5000"/>
                  </a:schemeClr>
                </a:solidFill>
                <a:latin typeface="Arial Narrow" panose="020B0606020202030204" pitchFamily="34" charset="0"/>
              </a:rPr>
              <a:t>REMEMBER, </a:t>
            </a:r>
            <a:r>
              <a:rPr lang="en-US" sz="2400" dirty="0">
                <a:solidFill>
                  <a:schemeClr val="tx1">
                    <a:lumMod val="95000"/>
                    <a:lumOff val="5000"/>
                  </a:schemeClr>
                </a:solidFill>
                <a:latin typeface="Arial Narrow" panose="020B0606020202030204" pitchFamily="34" charset="0"/>
              </a:rPr>
              <a:t>the </a:t>
            </a:r>
            <a:r>
              <a:rPr lang="en-US" sz="2400" dirty="0" smtClean="0">
                <a:solidFill>
                  <a:schemeClr val="tx1">
                    <a:lumMod val="95000"/>
                    <a:lumOff val="5000"/>
                  </a:schemeClr>
                </a:solidFill>
                <a:latin typeface="Arial Narrow" panose="020B0606020202030204" pitchFamily="34" charset="0"/>
              </a:rPr>
              <a:t>number of assessments auto-populates from </a:t>
            </a:r>
            <a:r>
              <a:rPr lang="en-US" sz="2400" dirty="0">
                <a:solidFill>
                  <a:schemeClr val="tx1">
                    <a:lumMod val="95000"/>
                    <a:lumOff val="5000"/>
                  </a:schemeClr>
                </a:solidFill>
                <a:latin typeface="Arial Narrow" panose="020B0606020202030204" pitchFamily="34" charset="0"/>
              </a:rPr>
              <a:t>the </a:t>
            </a:r>
            <a:r>
              <a:rPr lang="en-US" sz="2400" dirty="0" smtClean="0">
                <a:solidFill>
                  <a:schemeClr val="tx1">
                    <a:lumMod val="95000"/>
                    <a:lumOff val="5000"/>
                  </a:schemeClr>
                </a:solidFill>
                <a:latin typeface="Arial Narrow" panose="020B0606020202030204" pitchFamily="34" charset="0"/>
              </a:rPr>
              <a:t>back (5</a:t>
            </a:r>
            <a:r>
              <a:rPr lang="en-US" sz="2400" baseline="30000" dirty="0" smtClean="0">
                <a:solidFill>
                  <a:schemeClr val="tx1">
                    <a:lumMod val="95000"/>
                    <a:lumOff val="5000"/>
                  </a:schemeClr>
                </a:solidFill>
                <a:latin typeface="Arial Narrow" panose="020B0606020202030204" pitchFamily="34" charset="0"/>
              </a:rPr>
              <a:t>th</a:t>
            </a:r>
            <a:r>
              <a:rPr lang="en-US" sz="2400" dirty="0" smtClean="0">
                <a:solidFill>
                  <a:schemeClr val="tx1">
                    <a:lumMod val="95000"/>
                    <a:lumOff val="5000"/>
                  </a:schemeClr>
                </a:solidFill>
                <a:latin typeface="Arial Narrow" panose="020B0606020202030204" pitchFamily="34" charset="0"/>
              </a:rPr>
              <a:t> block).</a:t>
            </a:r>
            <a:endParaRPr lang="en-US" sz="2400" dirty="0">
              <a:solidFill>
                <a:schemeClr val="tx1">
                  <a:lumMod val="95000"/>
                  <a:lumOff val="5000"/>
                </a:schemeClr>
              </a:solidFill>
              <a:latin typeface="Arial Narrow" panose="020B0606020202030204" pitchFamily="34" charset="0"/>
            </a:endParaRPr>
          </a:p>
          <a:p>
            <a:pPr lvl="1">
              <a:buFont typeface="Wingdings" panose="05000000000000000000" pitchFamily="2" charset="2"/>
              <a:buChar char="Ø"/>
            </a:pPr>
            <a:r>
              <a:rPr lang="en-US" sz="2400" b="1" dirty="0">
                <a:solidFill>
                  <a:schemeClr val="tx1">
                    <a:lumMod val="95000"/>
                    <a:lumOff val="5000"/>
                  </a:schemeClr>
                </a:solidFill>
                <a:latin typeface="Arial Narrow" panose="020B0606020202030204" pitchFamily="34" charset="0"/>
              </a:rPr>
              <a:t>Pollution Control Tools &amp; Equipment</a:t>
            </a:r>
          </a:p>
          <a:p>
            <a:pPr lvl="1">
              <a:buFont typeface="Wingdings" panose="05000000000000000000" pitchFamily="2" charset="2"/>
              <a:buChar char="Ø"/>
            </a:pPr>
            <a:r>
              <a:rPr lang="en-US" sz="2400" b="1" dirty="0">
                <a:solidFill>
                  <a:schemeClr val="tx1">
                    <a:lumMod val="95000"/>
                    <a:lumOff val="5000"/>
                  </a:schemeClr>
                </a:solidFill>
                <a:latin typeface="Arial Narrow" panose="020B0606020202030204" pitchFamily="34" charset="0"/>
              </a:rPr>
              <a:t>All Other Personal Property (Primarily Business Personal Property) </a:t>
            </a:r>
          </a:p>
          <a:p>
            <a:pPr marL="1376363" lvl="2" indent="-461963">
              <a:buFont typeface="Arial" pitchFamily="34" charset="0"/>
              <a:buChar char="•"/>
            </a:pPr>
            <a:r>
              <a:rPr lang="en-US" sz="2400" dirty="0">
                <a:solidFill>
                  <a:schemeClr val="tx1">
                    <a:lumMod val="95000"/>
                    <a:lumOff val="5000"/>
                  </a:schemeClr>
                </a:solidFill>
                <a:latin typeface="Arial Narrow" panose="020B0606020202030204" pitchFamily="34" charset="0"/>
              </a:rPr>
              <a:t>Be sure to add the business personal property from Schedule 14, Lines </a:t>
            </a:r>
            <a:r>
              <a:rPr lang="en-US" sz="2400" dirty="0" smtClean="0">
                <a:solidFill>
                  <a:schemeClr val="tx1">
                    <a:lumMod val="95000"/>
                    <a:lumOff val="5000"/>
                  </a:schemeClr>
                </a:solidFill>
                <a:latin typeface="Arial Narrow" panose="020B0606020202030204" pitchFamily="34" charset="0"/>
              </a:rPr>
              <a:t>6, 7, 8, 9</a:t>
            </a:r>
            <a:r>
              <a:rPr lang="en-US" sz="2400" dirty="0">
                <a:solidFill>
                  <a:schemeClr val="tx1">
                    <a:lumMod val="95000"/>
                    <a:lumOff val="5000"/>
                  </a:schemeClr>
                </a:solidFill>
                <a:latin typeface="Arial Narrow" panose="020B0606020202030204" pitchFamily="34" charset="0"/>
              </a:rPr>
              <a:t>, and </a:t>
            </a:r>
            <a:r>
              <a:rPr lang="en-US" sz="2400" dirty="0" smtClean="0">
                <a:solidFill>
                  <a:schemeClr val="tx1">
                    <a:lumMod val="95000"/>
                    <a:lumOff val="5000"/>
                  </a:schemeClr>
                </a:solidFill>
                <a:latin typeface="Arial Narrow" panose="020B0606020202030204" pitchFamily="34" charset="0"/>
              </a:rPr>
              <a:t>10. </a:t>
            </a:r>
            <a:endParaRPr lang="en-US" sz="2400" dirty="0">
              <a:solidFill>
                <a:schemeClr val="tx1">
                  <a:lumMod val="95000"/>
                  <a:lumOff val="5000"/>
                </a:schemeClr>
              </a:solidFill>
              <a:latin typeface="Arial Narrow" panose="020B0606020202030204" pitchFamily="34" charset="0"/>
            </a:endParaRPr>
          </a:p>
          <a:p>
            <a:endParaRPr lang="en-US" dirty="0"/>
          </a:p>
        </p:txBody>
      </p:sp>
    </p:spTree>
    <p:extLst>
      <p:ext uri="{BB962C8B-B14F-4D97-AF65-F5344CB8AC3E}">
        <p14:creationId xmlns:p14="http://schemas.microsoft.com/office/powerpoint/2010/main" val="4276408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609600"/>
            <a:ext cx="7439830" cy="1295400"/>
          </a:xfrm>
        </p:spPr>
        <p:txBody>
          <a:bodyPr/>
          <a:lstStyle/>
          <a:p>
            <a:pPr algn="ctr"/>
            <a:r>
              <a:rPr lang="en-US" sz="4000" b="1" dirty="0">
                <a:ln w="19050">
                  <a:solidFill>
                    <a:schemeClr val="bg1">
                      <a:alpha val="25000"/>
                    </a:schemeClr>
                  </a:solidFill>
                  <a:prstDash val="solid"/>
                  <a:round/>
                </a:ln>
                <a:solidFill>
                  <a:srgbClr val="FFFF00"/>
                </a:solidFill>
                <a:latin typeface="Arial Narrow" panose="020B0606020202030204" pitchFamily="34" charset="0"/>
              </a:rPr>
              <a:t>Aggregate Abstract </a:t>
            </a:r>
            <a:br>
              <a:rPr lang="en-US" sz="4000" b="1" dirty="0">
                <a:ln w="19050">
                  <a:solidFill>
                    <a:schemeClr val="bg1">
                      <a:alpha val="25000"/>
                    </a:schemeClr>
                  </a:solidFill>
                  <a:prstDash val="solid"/>
                  <a:round/>
                </a:ln>
                <a:solidFill>
                  <a:srgbClr val="FFFF00"/>
                </a:solidFill>
                <a:latin typeface="Arial Narrow" panose="020B0606020202030204" pitchFamily="34" charset="0"/>
              </a:rPr>
            </a:br>
            <a:r>
              <a:rPr lang="en-US" sz="4000" b="1" dirty="0" smtClean="0">
                <a:ln w="19050">
                  <a:solidFill>
                    <a:schemeClr val="bg1">
                      <a:alpha val="25000"/>
                    </a:schemeClr>
                  </a:solidFill>
                  <a:prstDash val="solid"/>
                  <a:round/>
                </a:ln>
                <a:solidFill>
                  <a:srgbClr val="FFFF00"/>
                </a:solidFill>
                <a:latin typeface="Arial Narrow" panose="020B0606020202030204" pitchFamily="34" charset="0"/>
              </a:rPr>
              <a:t>Form </a:t>
            </a:r>
            <a:r>
              <a:rPr lang="en-US" sz="4000" b="1" dirty="0">
                <a:ln w="19050">
                  <a:solidFill>
                    <a:schemeClr val="bg1">
                      <a:alpha val="25000"/>
                    </a:schemeClr>
                  </a:solidFill>
                  <a:prstDash val="solid"/>
                  <a:round/>
                </a:ln>
                <a:solidFill>
                  <a:srgbClr val="FFFF00"/>
                </a:solidFill>
                <a:latin typeface="Arial Narrow" panose="020B0606020202030204" pitchFamily="34" charset="0"/>
              </a:rPr>
              <a:t>11A (Back)</a:t>
            </a:r>
            <a:endParaRPr lang="en-US" sz="4000" dirty="0">
              <a:latin typeface="Arial Narrow" panose="020B0606020202030204" pitchFamily="34" charset="0"/>
            </a:endParaRPr>
          </a:p>
        </p:txBody>
      </p:sp>
      <p:sp>
        <p:nvSpPr>
          <p:cNvPr id="3" name="Content Placeholder 2"/>
          <p:cNvSpPr>
            <a:spLocks noGrp="1"/>
          </p:cNvSpPr>
          <p:nvPr>
            <p:ph idx="1"/>
          </p:nvPr>
        </p:nvSpPr>
        <p:spPr>
          <a:xfrm>
            <a:off x="533400" y="2209800"/>
            <a:ext cx="8077200" cy="4191000"/>
          </a:xfrm>
        </p:spPr>
        <p:txBody>
          <a:bodyPr>
            <a:normAutofit fontScale="92500" lnSpcReduction="10000"/>
          </a:bodyPr>
          <a:lstStyle/>
          <a:p>
            <a:r>
              <a:rPr lang="en-US" sz="2800" b="1" dirty="0" smtClean="0">
                <a:solidFill>
                  <a:schemeClr val="tx1">
                    <a:lumMod val="95000"/>
                    <a:lumOff val="5000"/>
                  </a:schemeClr>
                </a:solidFill>
                <a:latin typeface="Arial Narrow" panose="020B0606020202030204" pitchFamily="34" charset="0"/>
              </a:rPr>
              <a:t>What changes on the back from Form 11 to Form 11A?</a:t>
            </a:r>
          </a:p>
          <a:p>
            <a:pPr marL="914400" indent="-452438">
              <a:buFont typeface="Wingdings" panose="05000000000000000000" pitchFamily="2" charset="2"/>
              <a:buChar char="Ø"/>
            </a:pPr>
            <a:r>
              <a:rPr lang="en-US" sz="2800" b="1" dirty="0" smtClean="0">
                <a:solidFill>
                  <a:schemeClr val="tx1">
                    <a:lumMod val="95000"/>
                    <a:lumOff val="5000"/>
                  </a:schemeClr>
                </a:solidFill>
                <a:latin typeface="Arial Narrow" panose="020B0606020202030204" pitchFamily="34" charset="0"/>
              </a:rPr>
              <a:t>New Construction</a:t>
            </a:r>
            <a:r>
              <a:rPr lang="en-US" sz="2800" dirty="0" smtClean="0">
                <a:solidFill>
                  <a:schemeClr val="tx1">
                    <a:lumMod val="95000"/>
                    <a:lumOff val="5000"/>
                  </a:schemeClr>
                </a:solidFill>
                <a:latin typeface="Arial Narrow" panose="020B0606020202030204" pitchFamily="34" charset="0"/>
              </a:rPr>
              <a:t> – The residential subclass for occupancy counties should be the only change (unless there is an error or an error corrected through the BOE).</a:t>
            </a:r>
          </a:p>
          <a:p>
            <a:pPr marL="914400" indent="-452438">
              <a:buFont typeface="Wingdings" panose="05000000000000000000" pitchFamily="2" charset="2"/>
              <a:buChar char="Ø"/>
            </a:pPr>
            <a:r>
              <a:rPr lang="en-US" sz="2800" b="1" dirty="0" err="1" smtClean="0">
                <a:solidFill>
                  <a:schemeClr val="tx1">
                    <a:lumMod val="95000"/>
                    <a:lumOff val="5000"/>
                  </a:schemeClr>
                </a:solidFill>
                <a:latin typeface="Arial Narrow" panose="020B0606020202030204" pitchFamily="34" charset="0"/>
              </a:rPr>
              <a:t>TIF</a:t>
            </a:r>
            <a:r>
              <a:rPr lang="en-US" sz="2800" dirty="0" smtClean="0">
                <a:solidFill>
                  <a:schemeClr val="tx1">
                    <a:lumMod val="95000"/>
                    <a:lumOff val="5000"/>
                  </a:schemeClr>
                </a:solidFill>
                <a:latin typeface="Arial Narrow" panose="020B0606020202030204" pitchFamily="34" charset="0"/>
              </a:rPr>
              <a:t> – A </a:t>
            </a:r>
            <a:r>
              <a:rPr lang="en-US" sz="2800" dirty="0" err="1" smtClean="0">
                <a:solidFill>
                  <a:schemeClr val="tx1">
                    <a:lumMod val="95000"/>
                    <a:lumOff val="5000"/>
                  </a:schemeClr>
                </a:solidFill>
                <a:latin typeface="Arial Narrow" panose="020B0606020202030204" pitchFamily="34" charset="0"/>
              </a:rPr>
              <a:t>TIF</a:t>
            </a:r>
            <a:r>
              <a:rPr lang="en-US" sz="2800" dirty="0" smtClean="0">
                <a:solidFill>
                  <a:schemeClr val="tx1">
                    <a:lumMod val="95000"/>
                    <a:lumOff val="5000"/>
                  </a:schemeClr>
                </a:solidFill>
                <a:latin typeface="Arial Narrow" panose="020B0606020202030204" pitchFamily="34" charset="0"/>
              </a:rPr>
              <a:t> agreement has expired.</a:t>
            </a:r>
            <a:endParaRPr lang="en-US" sz="2800" b="1" dirty="0" smtClean="0">
              <a:solidFill>
                <a:schemeClr val="tx1">
                  <a:lumMod val="95000"/>
                  <a:lumOff val="5000"/>
                </a:schemeClr>
              </a:solidFill>
              <a:latin typeface="Arial Narrow" panose="020B0606020202030204" pitchFamily="34" charset="0"/>
            </a:endParaRPr>
          </a:p>
          <a:p>
            <a:pPr marL="914400" indent="-452438">
              <a:buFont typeface="Wingdings" panose="05000000000000000000" pitchFamily="2" charset="2"/>
              <a:buChar char="Ø"/>
            </a:pPr>
            <a:r>
              <a:rPr lang="en-US" sz="2800" b="1" dirty="0" smtClean="0">
                <a:solidFill>
                  <a:schemeClr val="tx1">
                    <a:lumMod val="95000"/>
                    <a:lumOff val="5000"/>
                  </a:schemeClr>
                </a:solidFill>
                <a:latin typeface="Arial Narrow" panose="020B0606020202030204" pitchFamily="34" charset="0"/>
              </a:rPr>
              <a:t>Locally Assessed Real Operating Property</a:t>
            </a:r>
            <a:r>
              <a:rPr lang="en-US" sz="2800" dirty="0" smtClean="0">
                <a:solidFill>
                  <a:schemeClr val="tx1">
                    <a:lumMod val="95000"/>
                    <a:lumOff val="5000"/>
                  </a:schemeClr>
                </a:solidFill>
                <a:latin typeface="Arial Narrow" panose="020B0606020202030204" pitchFamily="34" charset="0"/>
              </a:rPr>
              <a:t> – The Form 40 has been amended.</a:t>
            </a:r>
          </a:p>
          <a:p>
            <a:pPr marL="914400" indent="-452438">
              <a:buFont typeface="Wingdings" panose="05000000000000000000" pitchFamily="2" charset="2"/>
              <a:buChar char="Ø"/>
            </a:pPr>
            <a:r>
              <a:rPr lang="en-US" sz="2800" b="1" dirty="0" smtClean="0">
                <a:solidFill>
                  <a:schemeClr val="tx1">
                    <a:lumMod val="95000"/>
                    <a:lumOff val="5000"/>
                  </a:schemeClr>
                </a:solidFill>
                <a:latin typeface="Arial Narrow" panose="020B0606020202030204" pitchFamily="34" charset="0"/>
              </a:rPr>
              <a:t>Vehicles and Historic Motor Vehicles, Historic Aircraft, and Aircraft Built from a Kit – </a:t>
            </a:r>
            <a:r>
              <a:rPr lang="en-US" sz="2800" dirty="0">
                <a:solidFill>
                  <a:schemeClr val="tx1">
                    <a:lumMod val="95000"/>
                    <a:lumOff val="5000"/>
                  </a:schemeClr>
                </a:solidFill>
                <a:latin typeface="Arial Narrow" panose="020B0606020202030204" pitchFamily="34" charset="0"/>
              </a:rPr>
              <a:t>C</a:t>
            </a:r>
            <a:r>
              <a:rPr lang="en-US" sz="2800" dirty="0" smtClean="0">
                <a:solidFill>
                  <a:schemeClr val="tx1">
                    <a:lumMod val="95000"/>
                    <a:lumOff val="5000"/>
                  </a:schemeClr>
                </a:solidFill>
                <a:latin typeface="Arial Narrow" panose="020B0606020202030204" pitchFamily="34" charset="0"/>
              </a:rPr>
              <a:t>ounts should be updated, if there are any changes.</a:t>
            </a:r>
            <a:endParaRPr lang="en-US" sz="2800" b="1" dirty="0">
              <a:solidFill>
                <a:schemeClr val="tx1">
                  <a:lumMod val="95000"/>
                  <a:lumOff val="5000"/>
                </a:schemeClr>
              </a:solidFill>
              <a:latin typeface="Arial Narrow" panose="020B0606020202030204" pitchFamily="34" charset="0"/>
            </a:endParaRPr>
          </a:p>
        </p:txBody>
      </p:sp>
    </p:spTree>
    <p:extLst>
      <p:ext uri="{BB962C8B-B14F-4D97-AF65-F5344CB8AC3E}">
        <p14:creationId xmlns:p14="http://schemas.microsoft.com/office/powerpoint/2010/main" val="848259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5970" y="609600"/>
            <a:ext cx="7439830" cy="1295400"/>
          </a:xfrm>
        </p:spPr>
        <p:txBody>
          <a:bodyPr>
            <a:noAutofit/>
          </a:bodyPr>
          <a:lstStyle/>
          <a:p>
            <a:pPr algn="ctr"/>
            <a:r>
              <a:rPr lang="en-US" sz="4000" b="1" dirty="0">
                <a:ln w="19050">
                  <a:solidFill>
                    <a:schemeClr val="bg1">
                      <a:alpha val="25000"/>
                    </a:schemeClr>
                  </a:solidFill>
                  <a:prstDash val="solid"/>
                  <a:round/>
                </a:ln>
                <a:solidFill>
                  <a:srgbClr val="FFFF00"/>
                </a:solidFill>
                <a:latin typeface="Arial Narrow" panose="020B0606020202030204" pitchFamily="34" charset="0"/>
              </a:rPr>
              <a:t>Aggregate Abstract </a:t>
            </a:r>
            <a:br>
              <a:rPr lang="en-US" sz="4000" b="1" dirty="0">
                <a:ln w="19050">
                  <a:solidFill>
                    <a:schemeClr val="bg1">
                      <a:alpha val="25000"/>
                    </a:schemeClr>
                  </a:solidFill>
                  <a:prstDash val="solid"/>
                  <a:round/>
                </a:ln>
                <a:solidFill>
                  <a:srgbClr val="FFFF00"/>
                </a:solidFill>
                <a:latin typeface="Arial Narrow" panose="020B0606020202030204" pitchFamily="34" charset="0"/>
              </a:rPr>
            </a:br>
            <a:r>
              <a:rPr lang="en-US" sz="4000" b="1" dirty="0" smtClean="0">
                <a:ln w="19050">
                  <a:solidFill>
                    <a:schemeClr val="bg1">
                      <a:alpha val="25000"/>
                    </a:schemeClr>
                  </a:solidFill>
                  <a:prstDash val="solid"/>
                  <a:round/>
                </a:ln>
                <a:solidFill>
                  <a:srgbClr val="FFFF00"/>
                </a:solidFill>
                <a:latin typeface="Arial Narrow" panose="020B0606020202030204" pitchFamily="34" charset="0"/>
              </a:rPr>
              <a:t>Form </a:t>
            </a:r>
            <a:r>
              <a:rPr lang="en-US" sz="4000" b="1" dirty="0">
                <a:ln w="19050">
                  <a:solidFill>
                    <a:schemeClr val="bg1">
                      <a:alpha val="25000"/>
                    </a:schemeClr>
                  </a:solidFill>
                  <a:prstDash val="solid"/>
                  <a:round/>
                </a:ln>
                <a:solidFill>
                  <a:srgbClr val="FFFF00"/>
                </a:solidFill>
                <a:latin typeface="Arial Narrow" panose="020B0606020202030204" pitchFamily="34" charset="0"/>
              </a:rPr>
              <a:t>11A (Front)</a:t>
            </a:r>
            <a:endParaRPr lang="en-US" sz="4000" dirty="0">
              <a:ln w="19050">
                <a:solidFill>
                  <a:schemeClr val="bg1">
                    <a:alpha val="25000"/>
                  </a:schemeClr>
                </a:solidFill>
                <a:prstDash val="solid"/>
                <a:round/>
              </a:ln>
              <a:latin typeface="Arial Narrow" panose="020B0606020202030204" pitchFamily="34" charset="0"/>
            </a:endParaRPr>
          </a:p>
        </p:txBody>
      </p:sp>
      <p:sp>
        <p:nvSpPr>
          <p:cNvPr id="2" name="Content Placeholder 1"/>
          <p:cNvSpPr>
            <a:spLocks noGrp="1"/>
          </p:cNvSpPr>
          <p:nvPr>
            <p:ph idx="1"/>
          </p:nvPr>
        </p:nvSpPr>
        <p:spPr>
          <a:xfrm>
            <a:off x="533400" y="2209800"/>
            <a:ext cx="8077200" cy="4267200"/>
          </a:xfrm>
          <a:noFill/>
          <a:ln>
            <a:solidFill>
              <a:schemeClr val="bg1"/>
            </a:solidFill>
          </a:ln>
        </p:spPr>
        <p:txBody>
          <a:bodyPr>
            <a:normAutofit fontScale="32500" lnSpcReduction="20000"/>
          </a:bodyPr>
          <a:lstStyle/>
          <a:p>
            <a:r>
              <a:rPr lang="en-US" sz="8600" b="1" dirty="0" smtClean="0">
                <a:solidFill>
                  <a:schemeClr val="tx1"/>
                </a:solidFill>
                <a:latin typeface="Arial Narrow" panose="020B0606020202030204" pitchFamily="34" charset="0"/>
              </a:rPr>
              <a:t>What goes on the </a:t>
            </a:r>
            <a:r>
              <a:rPr lang="en-US" sz="8600" b="1" u="sng" dirty="0" smtClean="0">
                <a:solidFill>
                  <a:schemeClr val="tx1"/>
                </a:solidFill>
                <a:latin typeface="Arial Narrow" panose="020B0606020202030204" pitchFamily="34" charset="0"/>
              </a:rPr>
              <a:t>FRONT</a:t>
            </a:r>
            <a:r>
              <a:rPr lang="en-US" sz="8600" b="1" dirty="0" smtClean="0">
                <a:solidFill>
                  <a:schemeClr val="tx1"/>
                </a:solidFill>
                <a:latin typeface="Arial Narrow" panose="020B0606020202030204" pitchFamily="34" charset="0"/>
              </a:rPr>
              <a:t> of the Form 11A?</a:t>
            </a:r>
          </a:p>
          <a:p>
            <a:pPr marL="914400" indent="-452438">
              <a:buFont typeface="Wingdings" panose="05000000000000000000" pitchFamily="2" charset="2"/>
              <a:buChar char="Ø"/>
            </a:pPr>
            <a:r>
              <a:rPr lang="en-US" sz="7400" dirty="0" smtClean="0">
                <a:solidFill>
                  <a:schemeClr val="tx1"/>
                </a:solidFill>
                <a:latin typeface="Arial Narrow" panose="020B0606020202030204" pitchFamily="34" charset="0"/>
              </a:rPr>
              <a:t>All </a:t>
            </a:r>
            <a:r>
              <a:rPr lang="en-US" sz="7400" b="1" u="sng" dirty="0" smtClean="0">
                <a:solidFill>
                  <a:schemeClr val="tx1"/>
                </a:solidFill>
                <a:latin typeface="Arial Narrow" panose="020B0606020202030204" pitchFamily="34" charset="0"/>
              </a:rPr>
              <a:t>locally</a:t>
            </a:r>
            <a:r>
              <a:rPr lang="en-US" sz="7400" dirty="0" smtClean="0">
                <a:solidFill>
                  <a:schemeClr val="tx1"/>
                </a:solidFill>
                <a:latin typeface="Arial Narrow" panose="020B0606020202030204" pitchFamily="34" charset="0"/>
              </a:rPr>
              <a:t> assessed real property, inclusive </a:t>
            </a:r>
            <a:r>
              <a:rPr lang="en-US" sz="7400" dirty="0" smtClean="0">
                <a:solidFill>
                  <a:schemeClr val="tx1">
                    <a:lumMod val="95000"/>
                    <a:lumOff val="5000"/>
                  </a:schemeClr>
                </a:solidFill>
                <a:latin typeface="Arial Narrow" panose="020B0606020202030204" pitchFamily="34" charset="0"/>
              </a:rPr>
              <a:t>of Rural Electric Cooperatives and Locally Assessed Railroad and Utility Property that is </a:t>
            </a:r>
            <a:r>
              <a:rPr lang="en-US" sz="7400" b="1" u="sng" dirty="0" smtClean="0">
                <a:solidFill>
                  <a:schemeClr val="tx1">
                    <a:lumMod val="95000"/>
                    <a:lumOff val="5000"/>
                  </a:schemeClr>
                </a:solidFill>
                <a:latin typeface="Arial Narrow" panose="020B0606020202030204" pitchFamily="34" charset="0"/>
              </a:rPr>
              <a:t>NOT</a:t>
            </a:r>
            <a:r>
              <a:rPr lang="en-US" sz="7400" dirty="0" smtClean="0">
                <a:solidFill>
                  <a:schemeClr val="tx1">
                    <a:lumMod val="95000"/>
                    <a:lumOff val="5000"/>
                  </a:schemeClr>
                </a:solidFill>
                <a:latin typeface="Arial Narrow" panose="020B0606020202030204" pitchFamily="34" charset="0"/>
              </a:rPr>
              <a:t> valued by the State Tax Commission (both operating and non-operating property).</a:t>
            </a:r>
          </a:p>
          <a:p>
            <a:pPr marL="461962" indent="0">
              <a:buNone/>
            </a:pPr>
            <a:endParaRPr lang="en-US" sz="7400" dirty="0" smtClean="0">
              <a:solidFill>
                <a:schemeClr val="tx1"/>
              </a:solidFill>
              <a:latin typeface="Arial Narrow" panose="020B0606020202030204" pitchFamily="34" charset="0"/>
            </a:endParaRPr>
          </a:p>
          <a:p>
            <a:pPr marL="914400" indent="-452438">
              <a:buFont typeface="Wingdings" panose="05000000000000000000" pitchFamily="2" charset="2"/>
              <a:buChar char="Ø"/>
            </a:pPr>
            <a:r>
              <a:rPr lang="en-US" sz="7400" dirty="0" smtClean="0">
                <a:solidFill>
                  <a:schemeClr val="tx1"/>
                </a:solidFill>
                <a:latin typeface="Arial Narrow" panose="020B0606020202030204" pitchFamily="34" charset="0"/>
              </a:rPr>
              <a:t>All </a:t>
            </a:r>
            <a:r>
              <a:rPr lang="en-US" sz="7400" b="1" u="sng" dirty="0" smtClean="0">
                <a:solidFill>
                  <a:schemeClr val="tx1"/>
                </a:solidFill>
                <a:latin typeface="Arial Narrow" panose="020B0606020202030204" pitchFamily="34" charset="0"/>
              </a:rPr>
              <a:t>locally</a:t>
            </a:r>
            <a:r>
              <a:rPr lang="en-US" sz="7400" dirty="0" smtClean="0">
                <a:solidFill>
                  <a:schemeClr val="tx1"/>
                </a:solidFill>
                <a:latin typeface="Arial Narrow" panose="020B0606020202030204" pitchFamily="34" charset="0"/>
              </a:rPr>
              <a:t> assessed personal property, </a:t>
            </a:r>
            <a:r>
              <a:rPr lang="en-US" sz="7400" dirty="0">
                <a:solidFill>
                  <a:schemeClr val="tx1">
                    <a:lumMod val="95000"/>
                    <a:lumOff val="5000"/>
                  </a:schemeClr>
                </a:solidFill>
                <a:latin typeface="Arial Narrow" panose="020B0606020202030204" pitchFamily="34" charset="0"/>
              </a:rPr>
              <a:t>i</a:t>
            </a:r>
            <a:r>
              <a:rPr lang="en-US" sz="7400" dirty="0" smtClean="0">
                <a:solidFill>
                  <a:schemeClr val="tx1">
                    <a:lumMod val="95000"/>
                    <a:lumOff val="5000"/>
                  </a:schemeClr>
                </a:solidFill>
                <a:latin typeface="Arial Narrow" panose="020B0606020202030204" pitchFamily="34" charset="0"/>
              </a:rPr>
              <a:t>nclusive </a:t>
            </a:r>
            <a:r>
              <a:rPr lang="en-US" sz="7400" dirty="0">
                <a:solidFill>
                  <a:schemeClr val="tx1">
                    <a:lumMod val="95000"/>
                    <a:lumOff val="5000"/>
                  </a:schemeClr>
                </a:solidFill>
                <a:latin typeface="Arial Narrow" panose="020B0606020202030204" pitchFamily="34" charset="0"/>
              </a:rPr>
              <a:t>of Rural Electric Cooperatives and </a:t>
            </a:r>
            <a:r>
              <a:rPr lang="en-US" sz="7400" dirty="0" smtClean="0">
                <a:solidFill>
                  <a:schemeClr val="tx1">
                    <a:lumMod val="95000"/>
                    <a:lumOff val="5000"/>
                  </a:schemeClr>
                </a:solidFill>
                <a:latin typeface="Arial Narrow" panose="020B0606020202030204" pitchFamily="34" charset="0"/>
              </a:rPr>
              <a:t>Locally Assessed Railroad </a:t>
            </a:r>
            <a:r>
              <a:rPr lang="en-US" sz="7400" dirty="0">
                <a:solidFill>
                  <a:schemeClr val="tx1">
                    <a:lumMod val="95000"/>
                    <a:lumOff val="5000"/>
                  </a:schemeClr>
                </a:solidFill>
                <a:latin typeface="Arial Narrow" panose="020B0606020202030204" pitchFamily="34" charset="0"/>
              </a:rPr>
              <a:t>and </a:t>
            </a:r>
            <a:r>
              <a:rPr lang="en-US" sz="7400" dirty="0" smtClean="0">
                <a:solidFill>
                  <a:schemeClr val="tx1">
                    <a:lumMod val="95000"/>
                    <a:lumOff val="5000"/>
                  </a:schemeClr>
                </a:solidFill>
                <a:latin typeface="Arial Narrow" panose="020B0606020202030204" pitchFamily="34" charset="0"/>
              </a:rPr>
              <a:t>Utility Personal Property </a:t>
            </a:r>
            <a:r>
              <a:rPr lang="en-US" sz="7400" dirty="0">
                <a:solidFill>
                  <a:schemeClr val="tx1">
                    <a:lumMod val="95000"/>
                    <a:lumOff val="5000"/>
                  </a:schemeClr>
                </a:solidFill>
                <a:latin typeface="Arial Narrow" panose="020B0606020202030204" pitchFamily="34" charset="0"/>
              </a:rPr>
              <a:t>that is </a:t>
            </a:r>
            <a:r>
              <a:rPr lang="en-US" sz="7400" b="1" u="sng" dirty="0">
                <a:solidFill>
                  <a:schemeClr val="tx1">
                    <a:lumMod val="95000"/>
                    <a:lumOff val="5000"/>
                  </a:schemeClr>
                </a:solidFill>
                <a:latin typeface="Arial Narrow" panose="020B0606020202030204" pitchFamily="34" charset="0"/>
              </a:rPr>
              <a:t>NOT</a:t>
            </a:r>
            <a:r>
              <a:rPr lang="en-US" sz="7400" dirty="0">
                <a:solidFill>
                  <a:schemeClr val="tx1">
                    <a:lumMod val="95000"/>
                    <a:lumOff val="5000"/>
                  </a:schemeClr>
                </a:solidFill>
                <a:latin typeface="Arial Narrow" panose="020B0606020202030204" pitchFamily="34" charset="0"/>
              </a:rPr>
              <a:t> valued by the State Tax Commission (both operating and non-operating property</a:t>
            </a:r>
            <a:r>
              <a:rPr lang="en-US" sz="7400" dirty="0" smtClean="0">
                <a:solidFill>
                  <a:schemeClr val="tx1">
                    <a:lumMod val="95000"/>
                    <a:lumOff val="5000"/>
                  </a:schemeClr>
                </a:solidFill>
                <a:latin typeface="Arial Narrow" panose="020B0606020202030204" pitchFamily="34" charset="0"/>
              </a:rPr>
              <a:t>).</a:t>
            </a:r>
            <a:endParaRPr lang="en-US" sz="7400" dirty="0">
              <a:solidFill>
                <a:schemeClr val="tx1">
                  <a:lumMod val="95000"/>
                  <a:lumOff val="5000"/>
                </a:schemeClr>
              </a:solidFill>
              <a:latin typeface="Arial Narrow" panose="020B0606020202030204" pitchFamily="34" charset="0"/>
            </a:endParaRPr>
          </a:p>
        </p:txBody>
      </p:sp>
    </p:spTree>
    <p:extLst>
      <p:ext uri="{BB962C8B-B14F-4D97-AF65-F5344CB8AC3E}">
        <p14:creationId xmlns:p14="http://schemas.microsoft.com/office/powerpoint/2010/main" val="2266416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09600"/>
            <a:ext cx="7391400" cy="1219200"/>
          </a:xfrm>
        </p:spPr>
        <p:txBody>
          <a:bodyPr>
            <a:noAutofit/>
          </a:bodyPr>
          <a:lstStyle/>
          <a:p>
            <a:pPr algn="ct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Aggregate Abstract</a:t>
            </a:r>
            <a:br>
              <a:rPr lang="en-US" sz="4000" b="1" dirty="0" smtClean="0">
                <a:ln w="28575">
                  <a:solidFill>
                    <a:schemeClr val="bg1">
                      <a:alpha val="25000"/>
                    </a:schemeClr>
                  </a:solidFill>
                  <a:prstDash val="solid"/>
                  <a:round/>
                </a:ln>
                <a:solidFill>
                  <a:srgbClr val="FFFF00"/>
                </a:solidFill>
                <a:latin typeface="Arial Narrow" panose="020B0606020202030204" pitchFamily="34" charset="0"/>
              </a:rPr>
            </a:b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Form 11A (Front)</a:t>
            </a:r>
            <a:endParaRPr lang="en-US" sz="4000" dirty="0">
              <a:ln w="28575">
                <a:solidFill>
                  <a:schemeClr val="bg1">
                    <a:alpha val="25000"/>
                  </a:schemeClr>
                </a:solidFill>
                <a:prstDash val="solid"/>
                <a:round/>
              </a:ln>
              <a:latin typeface="Arial Narrow" panose="020B0606020202030204" pitchFamily="34" charset="0"/>
            </a:endParaRPr>
          </a:p>
        </p:txBody>
      </p:sp>
      <p:sp>
        <p:nvSpPr>
          <p:cNvPr id="2" name="Content Placeholder 1"/>
          <p:cNvSpPr>
            <a:spLocks noGrp="1"/>
          </p:cNvSpPr>
          <p:nvPr>
            <p:ph idx="1"/>
          </p:nvPr>
        </p:nvSpPr>
        <p:spPr>
          <a:xfrm>
            <a:off x="457200" y="2209800"/>
            <a:ext cx="8229600" cy="4038600"/>
          </a:xfrm>
        </p:spPr>
        <p:txBody>
          <a:bodyPr>
            <a:normAutofit/>
          </a:bodyPr>
          <a:lstStyle/>
          <a:p>
            <a:r>
              <a:rPr lang="en-US" sz="2800" b="1" dirty="0" smtClean="0">
                <a:solidFill>
                  <a:schemeClr val="tx1">
                    <a:lumMod val="95000"/>
                    <a:lumOff val="5000"/>
                  </a:schemeClr>
                </a:solidFill>
                <a:latin typeface="Arial Narrow" panose="020B0606020202030204" pitchFamily="34" charset="0"/>
              </a:rPr>
              <a:t>Form 11 figures auto-populate in the first column of the Form 11A. </a:t>
            </a:r>
          </a:p>
          <a:p>
            <a:pPr marL="914400" lvl="2" indent="-452438">
              <a:buFont typeface="Wingdings" panose="05000000000000000000" pitchFamily="2" charset="2"/>
              <a:buChar char="Ø"/>
            </a:pPr>
            <a:r>
              <a:rPr lang="en-US" sz="2800" dirty="0" smtClean="0">
                <a:solidFill>
                  <a:schemeClr val="tx1">
                    <a:lumMod val="95000"/>
                    <a:lumOff val="5000"/>
                  </a:schemeClr>
                </a:solidFill>
                <a:latin typeface="Arial Narrow" panose="020B0606020202030204" pitchFamily="34" charset="0"/>
              </a:rPr>
              <a:t>If you amend the Form 11 after the Form 11A has been submitted, an amended Form 11A will also need to be submitted.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09600"/>
            <a:ext cx="7772400" cy="1295400"/>
          </a:xfrm>
        </p:spPr>
        <p:txBody>
          <a:bodyPr>
            <a:noAutofit/>
          </a:bodyPr>
          <a:lstStyle/>
          <a:p>
            <a:pPr algn="ct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Aggregate Abstract - Form 11A (Front)</a:t>
            </a:r>
            <a:br>
              <a:rPr lang="en-US" sz="4000" b="1" dirty="0" smtClean="0">
                <a:ln w="28575">
                  <a:solidFill>
                    <a:schemeClr val="bg1">
                      <a:alpha val="25000"/>
                    </a:schemeClr>
                  </a:solidFill>
                  <a:prstDash val="solid"/>
                  <a:round/>
                </a:ln>
                <a:solidFill>
                  <a:srgbClr val="FFFF00"/>
                </a:solidFill>
                <a:latin typeface="Arial Narrow" panose="020B0606020202030204" pitchFamily="34" charset="0"/>
              </a:rPr>
            </a:b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Real Property</a:t>
            </a:r>
            <a:endParaRPr lang="en-US" sz="4000" dirty="0">
              <a:ln w="28575">
                <a:solidFill>
                  <a:schemeClr val="bg1">
                    <a:alpha val="25000"/>
                  </a:schemeClr>
                </a:solidFill>
                <a:prstDash val="solid"/>
                <a:round/>
              </a:ln>
              <a:latin typeface="Arial Narrow" panose="020B0606020202030204" pitchFamily="34" charset="0"/>
            </a:endParaRPr>
          </a:p>
        </p:txBody>
      </p:sp>
      <p:pic>
        <p:nvPicPr>
          <p:cNvPr id="4" name="Picture 3"/>
          <p:cNvPicPr>
            <a:picLocks noChangeAspect="1"/>
          </p:cNvPicPr>
          <p:nvPr/>
        </p:nvPicPr>
        <p:blipFill rotWithShape="1">
          <a:blip r:embed="rId3"/>
          <a:srcRect t="1515"/>
          <a:stretch/>
        </p:blipFill>
        <p:spPr>
          <a:xfrm>
            <a:off x="495300" y="2286000"/>
            <a:ext cx="8153400" cy="402431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09600"/>
            <a:ext cx="7391400" cy="1219200"/>
          </a:xfrm>
        </p:spPr>
        <p:txBody>
          <a:bodyPr>
            <a:noAutofit/>
          </a:bodyPr>
          <a:lstStyle/>
          <a:p>
            <a:pPr algn="ct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Aggregate Abstract</a:t>
            </a:r>
            <a:br>
              <a:rPr lang="en-US" sz="4000" b="1" dirty="0" smtClean="0">
                <a:ln w="28575">
                  <a:solidFill>
                    <a:schemeClr val="bg1">
                      <a:alpha val="25000"/>
                    </a:schemeClr>
                  </a:solidFill>
                  <a:prstDash val="solid"/>
                  <a:round/>
                </a:ln>
                <a:solidFill>
                  <a:srgbClr val="FFFF00"/>
                </a:solidFill>
                <a:latin typeface="Arial Narrow" panose="020B0606020202030204" pitchFamily="34" charset="0"/>
              </a:rPr>
            </a:b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Form 11A (Front)</a:t>
            </a:r>
            <a:endParaRPr lang="en-US" sz="4000" dirty="0">
              <a:ln w="28575">
                <a:solidFill>
                  <a:schemeClr val="bg1">
                    <a:alpha val="25000"/>
                  </a:schemeClr>
                </a:solidFill>
                <a:prstDash val="solid"/>
                <a:round/>
              </a:ln>
              <a:latin typeface="Arial Narrow" panose="020B0606020202030204" pitchFamily="34" charset="0"/>
            </a:endParaRPr>
          </a:p>
        </p:txBody>
      </p:sp>
      <p:sp>
        <p:nvSpPr>
          <p:cNvPr id="2" name="Content Placeholder 1"/>
          <p:cNvSpPr>
            <a:spLocks noGrp="1"/>
          </p:cNvSpPr>
          <p:nvPr>
            <p:ph idx="1"/>
          </p:nvPr>
        </p:nvSpPr>
        <p:spPr>
          <a:xfrm>
            <a:off x="457200" y="2209800"/>
            <a:ext cx="8229600" cy="4038600"/>
          </a:xfrm>
        </p:spPr>
        <p:txBody>
          <a:bodyPr>
            <a:normAutofit fontScale="70000" lnSpcReduction="20000"/>
          </a:bodyPr>
          <a:lstStyle/>
          <a:p>
            <a:r>
              <a:rPr lang="en-US" sz="3200" b="1" dirty="0" smtClean="0">
                <a:solidFill>
                  <a:schemeClr val="tx1">
                    <a:lumMod val="95000"/>
                    <a:lumOff val="5000"/>
                  </a:schemeClr>
                </a:solidFill>
                <a:latin typeface="Arial Narrow" panose="020B0606020202030204" pitchFamily="34" charset="0"/>
              </a:rPr>
              <a:t>There are 3 columns for changes made by the BOE</a:t>
            </a:r>
          </a:p>
          <a:p>
            <a:pPr marL="914400" lvl="1" indent="-452438">
              <a:buFont typeface="Wingdings" panose="05000000000000000000" pitchFamily="2" charset="2"/>
              <a:buChar char="Ø"/>
            </a:pPr>
            <a:r>
              <a:rPr lang="en-US" sz="3000" dirty="0" smtClean="0">
                <a:solidFill>
                  <a:schemeClr val="tx1">
                    <a:lumMod val="95000"/>
                    <a:lumOff val="5000"/>
                  </a:schemeClr>
                </a:solidFill>
                <a:latin typeface="Arial Narrow" panose="020B0606020202030204" pitchFamily="34" charset="0"/>
              </a:rPr>
              <a:t>It is the county clerk’s responsibility to record those changes and ensure they are reported to the State Tax Commission.</a:t>
            </a:r>
          </a:p>
          <a:p>
            <a:pPr lvl="1">
              <a:buNone/>
            </a:pPr>
            <a:r>
              <a:rPr lang="en-US" sz="3000" dirty="0" smtClean="0">
                <a:solidFill>
                  <a:schemeClr val="tx1">
                    <a:lumMod val="95000"/>
                    <a:lumOff val="5000"/>
                  </a:schemeClr>
                </a:solidFill>
                <a:latin typeface="Arial Narrow" panose="020B0606020202030204" pitchFamily="34" charset="0"/>
              </a:rPr>
              <a:t> </a:t>
            </a:r>
          </a:p>
          <a:p>
            <a:pPr marL="461963" lvl="1" indent="-461963"/>
            <a:r>
              <a:rPr lang="en-US" sz="3200" b="1" dirty="0" smtClean="0">
                <a:solidFill>
                  <a:schemeClr val="tx1">
                    <a:lumMod val="95000"/>
                    <a:lumOff val="5000"/>
                  </a:schemeClr>
                </a:solidFill>
                <a:latin typeface="Arial Narrow" panose="020B0606020202030204" pitchFamily="34" charset="0"/>
              </a:rPr>
              <a:t>BOE Column #1 – Valuation Added By BOE</a:t>
            </a:r>
          </a:p>
          <a:p>
            <a:pPr marL="914400" lvl="2" indent="-452438">
              <a:buFont typeface="Wingdings" panose="05000000000000000000" pitchFamily="2" charset="2"/>
              <a:buChar char="Ø"/>
            </a:pPr>
            <a:r>
              <a:rPr lang="en-US" sz="2900" dirty="0" smtClean="0">
                <a:solidFill>
                  <a:schemeClr val="tx1">
                    <a:lumMod val="95000"/>
                    <a:lumOff val="5000"/>
                  </a:schemeClr>
                </a:solidFill>
                <a:latin typeface="Arial Narrow" panose="020B0606020202030204" pitchFamily="34" charset="0"/>
              </a:rPr>
              <a:t>Enter </a:t>
            </a:r>
            <a:r>
              <a:rPr lang="en-US" sz="2900" u="sng" dirty="0" smtClean="0">
                <a:solidFill>
                  <a:schemeClr val="tx1">
                    <a:lumMod val="95000"/>
                    <a:lumOff val="5000"/>
                  </a:schemeClr>
                </a:solidFill>
                <a:latin typeface="Arial Narrow" panose="020B0606020202030204" pitchFamily="34" charset="0"/>
              </a:rPr>
              <a:t>positive</a:t>
            </a:r>
            <a:r>
              <a:rPr lang="en-US" sz="2900" dirty="0" smtClean="0">
                <a:solidFill>
                  <a:schemeClr val="tx1">
                    <a:lumMod val="95000"/>
                    <a:lumOff val="5000"/>
                  </a:schemeClr>
                </a:solidFill>
                <a:latin typeface="Arial Narrow" panose="020B0606020202030204" pitchFamily="34" charset="0"/>
              </a:rPr>
              <a:t> values for accurate calculation of formulas.</a:t>
            </a:r>
          </a:p>
          <a:p>
            <a:pPr marL="461963" lvl="2" indent="-457200"/>
            <a:r>
              <a:rPr lang="en-US" sz="2900" b="1" dirty="0" smtClean="0">
                <a:solidFill>
                  <a:schemeClr val="tx1">
                    <a:lumMod val="95000"/>
                    <a:lumOff val="5000"/>
                  </a:schemeClr>
                </a:solidFill>
                <a:latin typeface="Arial Narrow" panose="020B0606020202030204" pitchFamily="34" charset="0"/>
              </a:rPr>
              <a:t>BOE Column #2 – Valuation Deducted By BOE</a:t>
            </a:r>
          </a:p>
          <a:p>
            <a:pPr marL="919162" lvl="2" indent="-457200">
              <a:buFont typeface="Wingdings" panose="05000000000000000000" pitchFamily="2" charset="2"/>
              <a:buChar char="Ø"/>
            </a:pPr>
            <a:r>
              <a:rPr lang="en-US" sz="2900" dirty="0" smtClean="0">
                <a:solidFill>
                  <a:schemeClr val="tx1">
                    <a:lumMod val="95000"/>
                    <a:lumOff val="5000"/>
                  </a:schemeClr>
                </a:solidFill>
                <a:latin typeface="Arial Narrow" panose="020B0606020202030204" pitchFamily="34" charset="0"/>
              </a:rPr>
              <a:t>Enter </a:t>
            </a:r>
            <a:r>
              <a:rPr lang="en-US" sz="2900" u="sng" dirty="0" smtClean="0">
                <a:solidFill>
                  <a:schemeClr val="tx1">
                    <a:lumMod val="95000"/>
                    <a:lumOff val="5000"/>
                  </a:schemeClr>
                </a:solidFill>
                <a:latin typeface="Arial Narrow" panose="020B0606020202030204" pitchFamily="34" charset="0"/>
              </a:rPr>
              <a:t>negative</a:t>
            </a:r>
            <a:r>
              <a:rPr lang="en-US" sz="2900" dirty="0" smtClean="0">
                <a:solidFill>
                  <a:schemeClr val="tx1">
                    <a:lumMod val="95000"/>
                    <a:lumOff val="5000"/>
                  </a:schemeClr>
                </a:solidFill>
                <a:latin typeface="Arial Narrow" panose="020B0606020202030204" pitchFamily="34" charset="0"/>
              </a:rPr>
              <a:t> values for accurate calculation of formulas.</a:t>
            </a:r>
            <a:endParaRPr lang="en-US" sz="2900" dirty="0">
              <a:solidFill>
                <a:schemeClr val="tx1">
                  <a:lumMod val="95000"/>
                  <a:lumOff val="5000"/>
                </a:schemeClr>
              </a:solidFill>
              <a:latin typeface="Arial Narrow" panose="020B0606020202030204" pitchFamily="34" charset="0"/>
            </a:endParaRPr>
          </a:p>
          <a:p>
            <a:pPr marL="461963" lvl="2" indent="-457200"/>
            <a:r>
              <a:rPr lang="en-US" sz="2900" b="1" dirty="0" smtClean="0">
                <a:solidFill>
                  <a:schemeClr val="tx1">
                    <a:lumMod val="95000"/>
                    <a:lumOff val="5000"/>
                  </a:schemeClr>
                </a:solidFill>
                <a:latin typeface="Arial Narrow" panose="020B0606020202030204" pitchFamily="34" charset="0"/>
              </a:rPr>
              <a:t>BOE Column #3 – Other Valuation Changes (Court Orders, Corrections, Etc.)</a:t>
            </a:r>
          </a:p>
          <a:p>
            <a:pPr marL="914400" lvl="2" indent="-452438">
              <a:buFont typeface="Wingdings" panose="05000000000000000000" pitchFamily="2" charset="2"/>
              <a:buChar char="Ø"/>
            </a:pPr>
            <a:r>
              <a:rPr lang="en-US" sz="2900" dirty="0" smtClean="0">
                <a:solidFill>
                  <a:schemeClr val="tx1">
                    <a:lumMod val="95000"/>
                    <a:lumOff val="5000"/>
                  </a:schemeClr>
                </a:solidFill>
                <a:latin typeface="Arial Narrow" panose="020B0606020202030204" pitchFamily="34" charset="0"/>
              </a:rPr>
              <a:t>Enter </a:t>
            </a:r>
            <a:r>
              <a:rPr lang="en-US" sz="2900" u="sng" dirty="0" smtClean="0">
                <a:solidFill>
                  <a:schemeClr val="tx1">
                    <a:lumMod val="95000"/>
                    <a:lumOff val="5000"/>
                  </a:schemeClr>
                </a:solidFill>
                <a:latin typeface="Arial Narrow" panose="020B0606020202030204" pitchFamily="34" charset="0"/>
              </a:rPr>
              <a:t>negative or positive</a:t>
            </a:r>
            <a:r>
              <a:rPr lang="en-US" sz="2900" dirty="0" smtClean="0">
                <a:solidFill>
                  <a:schemeClr val="tx1">
                    <a:lumMod val="95000"/>
                    <a:lumOff val="5000"/>
                  </a:schemeClr>
                </a:solidFill>
                <a:latin typeface="Arial Narrow" panose="020B0606020202030204" pitchFamily="34" charset="0"/>
              </a:rPr>
              <a:t> values (could be either) for accurate calculation of formulas.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09600"/>
            <a:ext cx="7772400" cy="1219200"/>
          </a:xfrm>
        </p:spPr>
        <p:txBody>
          <a:bodyPr>
            <a:noAutofit/>
          </a:bodyPr>
          <a:lstStyle/>
          <a:p>
            <a:pPr algn="ctr"/>
            <a:r>
              <a:rPr lang="en-US" sz="4000" b="1" dirty="0" smtClean="0">
                <a:ln w="28575">
                  <a:solidFill>
                    <a:schemeClr val="bg2">
                      <a:shade val="75000"/>
                      <a:alpha val="25000"/>
                    </a:schemeClr>
                  </a:solidFill>
                  <a:prstDash val="solid"/>
                  <a:round/>
                </a:ln>
                <a:solidFill>
                  <a:srgbClr val="FFFF00"/>
                </a:solidFill>
                <a:latin typeface="Arial Narrow" panose="020B0606020202030204" pitchFamily="34" charset="0"/>
              </a:rPr>
              <a:t>Aggregate Abstract - Form 11A (Front)</a:t>
            </a:r>
            <a:br>
              <a:rPr lang="en-US" sz="4000" b="1" dirty="0" smtClean="0">
                <a:ln w="28575">
                  <a:solidFill>
                    <a:schemeClr val="bg2">
                      <a:shade val="75000"/>
                      <a:alpha val="25000"/>
                    </a:schemeClr>
                  </a:solidFill>
                  <a:prstDash val="solid"/>
                  <a:round/>
                </a:ln>
                <a:solidFill>
                  <a:srgbClr val="FFFF00"/>
                </a:solidFill>
                <a:latin typeface="Arial Narrow" panose="020B0606020202030204" pitchFamily="34" charset="0"/>
              </a:rPr>
            </a:br>
            <a:r>
              <a:rPr lang="en-US" sz="4000" b="1" dirty="0" smtClean="0">
                <a:ln w="28575">
                  <a:solidFill>
                    <a:schemeClr val="bg2">
                      <a:shade val="75000"/>
                      <a:alpha val="25000"/>
                    </a:schemeClr>
                  </a:solidFill>
                  <a:prstDash val="solid"/>
                  <a:round/>
                </a:ln>
                <a:solidFill>
                  <a:srgbClr val="FFFF00"/>
                </a:solidFill>
                <a:latin typeface="Arial Narrow" panose="020B0606020202030204" pitchFamily="34" charset="0"/>
              </a:rPr>
              <a:t>Personal Property (Livestock)</a:t>
            </a:r>
            <a:endParaRPr lang="en-US" sz="4000" dirty="0">
              <a:ln w="28575">
                <a:solidFill>
                  <a:schemeClr val="bg2">
                    <a:shade val="75000"/>
                    <a:alpha val="25000"/>
                  </a:schemeClr>
                </a:solidFill>
                <a:prstDash val="solid"/>
                <a:round/>
              </a:ln>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a:off x="506347" y="2209800"/>
            <a:ext cx="8153400" cy="485775"/>
          </a:xfrm>
          <a:prstGeom prst="rect">
            <a:avLst/>
          </a:prstGeom>
        </p:spPr>
      </p:pic>
      <p:pic>
        <p:nvPicPr>
          <p:cNvPr id="5" name="Picture 4"/>
          <p:cNvPicPr>
            <a:picLocks noChangeAspect="1"/>
          </p:cNvPicPr>
          <p:nvPr/>
        </p:nvPicPr>
        <p:blipFill>
          <a:blip r:embed="rId3"/>
          <a:stretch>
            <a:fillRect/>
          </a:stretch>
        </p:blipFill>
        <p:spPr>
          <a:xfrm>
            <a:off x="510275" y="2695575"/>
            <a:ext cx="8153400" cy="24860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09600"/>
            <a:ext cx="7772400" cy="1295400"/>
          </a:xfrm>
        </p:spPr>
        <p:txBody>
          <a:bodyPr>
            <a:noAutofit/>
          </a:bodyPr>
          <a:lstStyle/>
          <a:p>
            <a:pPr algn="ct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Aggregate Abstract - Form 11A (Front)</a:t>
            </a:r>
            <a:br>
              <a:rPr lang="en-US" sz="4000" b="1" dirty="0" smtClean="0">
                <a:ln w="28575">
                  <a:solidFill>
                    <a:schemeClr val="bg1">
                      <a:alpha val="25000"/>
                    </a:schemeClr>
                  </a:solidFill>
                  <a:prstDash val="solid"/>
                  <a:round/>
                </a:ln>
                <a:solidFill>
                  <a:srgbClr val="FFFF00"/>
                </a:solidFill>
                <a:latin typeface="Arial Narrow" panose="020B0606020202030204" pitchFamily="34" charset="0"/>
              </a:rPr>
            </a:b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Personal Property</a:t>
            </a:r>
            <a:endParaRPr lang="en-US" sz="4000" dirty="0">
              <a:ln w="28575">
                <a:solidFill>
                  <a:schemeClr val="bg1">
                    <a:alpha val="25000"/>
                  </a:schemeClr>
                </a:solidFill>
                <a:prstDash val="solid"/>
                <a:round/>
              </a:ln>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533400" y="2283741"/>
            <a:ext cx="8077200" cy="495300"/>
          </a:xfrm>
          <a:prstGeom prst="rect">
            <a:avLst/>
          </a:prstGeom>
        </p:spPr>
      </p:pic>
      <p:pic>
        <p:nvPicPr>
          <p:cNvPr id="5" name="Picture 4"/>
          <p:cNvPicPr>
            <a:picLocks noChangeAspect="1"/>
          </p:cNvPicPr>
          <p:nvPr/>
        </p:nvPicPr>
        <p:blipFill>
          <a:blip r:embed="rId4"/>
          <a:stretch>
            <a:fillRect/>
          </a:stretch>
        </p:blipFill>
        <p:spPr>
          <a:xfrm>
            <a:off x="528687" y="2748404"/>
            <a:ext cx="8077200" cy="2667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5970" y="609600"/>
            <a:ext cx="7439830" cy="1295400"/>
          </a:xfrm>
        </p:spPr>
        <p:txBody>
          <a:bodyPr>
            <a:noAutofit/>
          </a:bodyPr>
          <a:lstStyle/>
          <a:p>
            <a:pPr algn="ctr"/>
            <a:r>
              <a:rPr lang="en-US" sz="4000" b="1" dirty="0" smtClean="0">
                <a:ln w="19050">
                  <a:solidFill>
                    <a:schemeClr val="bg1">
                      <a:alpha val="25000"/>
                    </a:schemeClr>
                  </a:solidFill>
                  <a:prstDash val="solid"/>
                  <a:round/>
                </a:ln>
                <a:solidFill>
                  <a:srgbClr val="FFFF00"/>
                </a:solidFill>
                <a:latin typeface="Arial Narrow" panose="020B0606020202030204" pitchFamily="34" charset="0"/>
              </a:rPr>
              <a:t>Aggregate Abstract </a:t>
            </a:r>
            <a:br>
              <a:rPr lang="en-US" sz="4000" b="1" dirty="0" smtClean="0">
                <a:ln w="19050">
                  <a:solidFill>
                    <a:schemeClr val="bg1">
                      <a:alpha val="25000"/>
                    </a:schemeClr>
                  </a:solidFill>
                  <a:prstDash val="solid"/>
                  <a:round/>
                </a:ln>
                <a:solidFill>
                  <a:srgbClr val="FFFF00"/>
                </a:solidFill>
                <a:latin typeface="Arial Narrow" panose="020B0606020202030204" pitchFamily="34" charset="0"/>
              </a:rPr>
            </a:br>
            <a:r>
              <a:rPr lang="en-US" sz="4000" b="1" dirty="0" smtClean="0">
                <a:ln w="19050">
                  <a:solidFill>
                    <a:schemeClr val="bg1">
                      <a:alpha val="25000"/>
                    </a:schemeClr>
                  </a:solidFill>
                  <a:prstDash val="solid"/>
                  <a:round/>
                </a:ln>
                <a:solidFill>
                  <a:srgbClr val="FFFF00"/>
                </a:solidFill>
                <a:latin typeface="Arial Narrow" panose="020B0606020202030204" pitchFamily="34" charset="0"/>
              </a:rPr>
              <a:t>Form 11 &amp; Form 11A</a:t>
            </a:r>
            <a:endParaRPr lang="en-US" sz="4000" dirty="0">
              <a:ln w="19050">
                <a:solidFill>
                  <a:schemeClr val="bg1">
                    <a:alpha val="25000"/>
                  </a:schemeClr>
                </a:solidFill>
                <a:prstDash val="solid"/>
                <a:round/>
              </a:ln>
              <a:latin typeface="Arial Narrow" panose="020B0606020202030204" pitchFamily="34" charset="0"/>
            </a:endParaRPr>
          </a:p>
        </p:txBody>
      </p:sp>
      <p:sp>
        <p:nvSpPr>
          <p:cNvPr id="2" name="Content Placeholder 1"/>
          <p:cNvSpPr>
            <a:spLocks noGrp="1"/>
          </p:cNvSpPr>
          <p:nvPr>
            <p:ph idx="1"/>
          </p:nvPr>
        </p:nvSpPr>
        <p:spPr>
          <a:xfrm>
            <a:off x="609600" y="2489200"/>
            <a:ext cx="8001000" cy="3530600"/>
          </a:xfrm>
        </p:spPr>
        <p:txBody>
          <a:bodyPr>
            <a:normAutofit fontScale="92500" lnSpcReduction="10000"/>
          </a:bodyPr>
          <a:lstStyle/>
          <a:p>
            <a:pPr marL="0" indent="0">
              <a:buNone/>
            </a:pPr>
            <a:r>
              <a:rPr lang="en-US" sz="2800" b="1" dirty="0" smtClean="0">
                <a:solidFill>
                  <a:schemeClr val="tx1"/>
                </a:solidFill>
                <a:latin typeface="Arial Narrow" panose="020B0606020202030204" pitchFamily="34" charset="0"/>
              </a:rPr>
              <a:t>Download the Form 11 / 11A file for completion from the State Tax Commission website.</a:t>
            </a:r>
          </a:p>
          <a:p>
            <a:pPr marL="0" indent="0">
              <a:buNone/>
            </a:pPr>
            <a:endParaRPr lang="en-US" sz="1500" dirty="0" smtClean="0">
              <a:solidFill>
                <a:schemeClr val="tx1"/>
              </a:solidFill>
              <a:latin typeface="Arial Narrow" panose="020B0606020202030204" pitchFamily="34" charset="0"/>
            </a:endParaRPr>
          </a:p>
          <a:p>
            <a:pPr marL="0" indent="0" algn="ctr">
              <a:buNone/>
            </a:pPr>
            <a:r>
              <a:rPr lang="en-US" sz="3900" b="1" dirty="0" smtClean="0">
                <a:solidFill>
                  <a:schemeClr val="accent1">
                    <a:lumMod val="75000"/>
                  </a:schemeClr>
                </a:solidFill>
                <a:latin typeface="Arial Narrow" panose="020B0606020202030204" pitchFamily="34" charset="0"/>
              </a:rPr>
              <a:t>https://stc.mo.gov</a:t>
            </a:r>
          </a:p>
          <a:p>
            <a:pPr marL="0" indent="0">
              <a:buNone/>
            </a:pPr>
            <a:endParaRPr lang="en-US" sz="1500" dirty="0" smtClean="0">
              <a:solidFill>
                <a:schemeClr val="tx1"/>
              </a:solidFill>
              <a:latin typeface="Arial Narrow" panose="020B0606020202030204" pitchFamily="34" charset="0"/>
            </a:endParaRPr>
          </a:p>
          <a:p>
            <a:pPr marL="0" indent="0">
              <a:buNone/>
            </a:pPr>
            <a:r>
              <a:rPr lang="en-US" sz="2800" b="1" dirty="0" smtClean="0">
                <a:solidFill>
                  <a:schemeClr val="tx1"/>
                </a:solidFill>
                <a:latin typeface="Arial Narrow" panose="020B0606020202030204" pitchFamily="34" charset="0"/>
              </a:rPr>
              <a:t>Clerks Tab</a:t>
            </a:r>
          </a:p>
          <a:p>
            <a:pPr marL="0" indent="0">
              <a:buNone/>
            </a:pPr>
            <a:r>
              <a:rPr lang="en-US" sz="2800" b="1" dirty="0">
                <a:solidFill>
                  <a:schemeClr val="tx1"/>
                </a:solidFill>
                <a:latin typeface="Arial Narrow" panose="020B0606020202030204" pitchFamily="34" charset="0"/>
              </a:rPr>
              <a:t>	</a:t>
            </a:r>
            <a:r>
              <a:rPr lang="en-US" sz="2800" b="1" dirty="0" smtClean="0">
                <a:solidFill>
                  <a:schemeClr val="tx1"/>
                </a:solidFill>
                <a:latin typeface="Arial Narrow" panose="020B0606020202030204" pitchFamily="34" charset="0"/>
              </a:rPr>
              <a:t>	Commonly Used Forms Link</a:t>
            </a:r>
          </a:p>
          <a:p>
            <a:pPr marL="0" indent="0">
              <a:buNone/>
            </a:pPr>
            <a:r>
              <a:rPr lang="en-US" sz="2800" b="1" dirty="0">
                <a:solidFill>
                  <a:schemeClr val="tx1"/>
                </a:solidFill>
                <a:latin typeface="Arial Narrow" panose="020B0606020202030204" pitchFamily="34" charset="0"/>
              </a:rPr>
              <a:t>	</a:t>
            </a:r>
            <a:r>
              <a:rPr lang="en-US" sz="2800" b="1" dirty="0" smtClean="0">
                <a:solidFill>
                  <a:schemeClr val="tx1"/>
                </a:solidFill>
                <a:latin typeface="Arial Narrow" panose="020B0606020202030204" pitchFamily="34" charset="0"/>
              </a:rPr>
              <a:t>			Form 11/11A (Excel Document)</a:t>
            </a:r>
            <a:r>
              <a:rPr lang="en-US" sz="2800" dirty="0" smtClean="0">
                <a:solidFill>
                  <a:schemeClr val="tx1"/>
                </a:solidFill>
                <a:latin typeface="Arial Narrow" panose="020B0606020202030204" pitchFamily="34" charset="0"/>
              </a:rPr>
              <a:t>	</a:t>
            </a:r>
            <a:endParaRPr lang="en-US" sz="2800" dirty="0">
              <a:solidFill>
                <a:schemeClr val="tx1"/>
              </a:solidFill>
              <a:latin typeface="Arial Narrow" panose="020B0606020202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533400"/>
            <a:ext cx="7391400" cy="609600"/>
          </a:xfrm>
        </p:spPr>
        <p:txBody>
          <a:bodyPr>
            <a:noAutofit/>
          </a:bodyPr>
          <a:lstStyle/>
          <a:p>
            <a:pPr algn="ctr"/>
            <a:r>
              <a:rPr lang="en-US" sz="4000" b="1" dirty="0" smtClean="0">
                <a:ln w="38100">
                  <a:solidFill>
                    <a:schemeClr val="bg1">
                      <a:alpha val="25000"/>
                    </a:schemeClr>
                  </a:solidFill>
                  <a:prstDash val="solid"/>
                  <a:round/>
                </a:ln>
                <a:solidFill>
                  <a:srgbClr val="FFFF00"/>
                </a:solidFill>
                <a:latin typeface="Arial Narrow" panose="020B0606020202030204" pitchFamily="34" charset="0"/>
              </a:rPr>
              <a:t>Chapter 100 Report</a:t>
            </a:r>
            <a:r>
              <a:rPr lang="en-US" sz="4000" dirty="0" smtClean="0">
                <a:ln w="38100">
                  <a:solidFill>
                    <a:schemeClr val="bg1">
                      <a:alpha val="25000"/>
                    </a:schemeClr>
                  </a:solidFill>
                  <a:prstDash val="solid"/>
                  <a:round/>
                </a:ln>
                <a:solidFill>
                  <a:srgbClr val="FFFF00"/>
                </a:solidFill>
                <a:latin typeface="Arial Narrow" panose="020B0606020202030204" pitchFamily="34" charset="0"/>
              </a:rPr>
              <a:t> </a:t>
            </a:r>
            <a:endParaRPr lang="en-US" sz="4000" dirty="0">
              <a:ln w="38100">
                <a:solidFill>
                  <a:schemeClr val="bg1">
                    <a:alpha val="25000"/>
                  </a:schemeClr>
                </a:solidFill>
                <a:prstDash val="solid"/>
                <a:round/>
              </a:ln>
              <a:solidFill>
                <a:srgbClr val="FFFF00"/>
              </a:solidFill>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1447800" y="1219200"/>
            <a:ext cx="5953125" cy="538496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609600"/>
            <a:ext cx="7467600" cy="1066800"/>
          </a:xfrm>
        </p:spPr>
        <p:txBody>
          <a:bodyPr>
            <a:normAutofit fontScale="90000"/>
          </a:bodyPr>
          <a:lstStyle/>
          <a:p>
            <a:pPr algn="ct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Aggregate Abstract</a:t>
            </a:r>
            <a:br>
              <a:rPr lang="en-US" sz="4000" b="1" dirty="0" smtClean="0">
                <a:ln w="28575">
                  <a:solidFill>
                    <a:schemeClr val="bg1">
                      <a:alpha val="25000"/>
                    </a:schemeClr>
                  </a:solidFill>
                  <a:prstDash val="solid"/>
                  <a:round/>
                </a:ln>
                <a:solidFill>
                  <a:srgbClr val="FFFF00"/>
                </a:solidFill>
                <a:latin typeface="Arial Narrow" panose="020B0606020202030204" pitchFamily="34" charset="0"/>
              </a:rPr>
            </a:b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Chapter 100</a:t>
            </a:r>
            <a:endParaRPr lang="en-US" sz="4000" dirty="0">
              <a:ln w="28575">
                <a:solidFill>
                  <a:schemeClr val="bg1">
                    <a:alpha val="25000"/>
                  </a:schemeClr>
                </a:solidFill>
                <a:prstDash val="solid"/>
                <a:round/>
              </a:ln>
              <a:latin typeface="Arial Narrow" panose="020B0606020202030204" pitchFamily="34" charset="0"/>
            </a:endParaRPr>
          </a:p>
        </p:txBody>
      </p:sp>
      <p:sp>
        <p:nvSpPr>
          <p:cNvPr id="2" name="Content Placeholder 1"/>
          <p:cNvSpPr>
            <a:spLocks noGrp="1"/>
          </p:cNvSpPr>
          <p:nvPr>
            <p:ph idx="1"/>
          </p:nvPr>
        </p:nvSpPr>
        <p:spPr>
          <a:xfrm>
            <a:off x="457200" y="2209800"/>
            <a:ext cx="8229600" cy="4038600"/>
          </a:xfrm>
        </p:spPr>
        <p:txBody>
          <a:bodyPr>
            <a:normAutofit/>
          </a:bodyPr>
          <a:lstStyle/>
          <a:p>
            <a:r>
              <a:rPr lang="en-US" sz="2800" dirty="0" smtClean="0">
                <a:solidFill>
                  <a:schemeClr val="tx1">
                    <a:lumMod val="95000"/>
                    <a:lumOff val="5000"/>
                  </a:schemeClr>
                </a:solidFill>
                <a:latin typeface="Arial Narrow" panose="020B0606020202030204" pitchFamily="34" charset="0"/>
              </a:rPr>
              <a:t>Chapter 100 assessed value does not get included on the Form 11 or 11A.</a:t>
            </a:r>
          </a:p>
          <a:p>
            <a:r>
              <a:rPr lang="en-US" sz="2800" dirty="0" smtClean="0">
                <a:solidFill>
                  <a:schemeClr val="tx1">
                    <a:lumMod val="95000"/>
                    <a:lumOff val="5000"/>
                  </a:schemeClr>
                </a:solidFill>
                <a:latin typeface="Arial Narrow" panose="020B0606020202030204" pitchFamily="34" charset="0"/>
              </a:rPr>
              <a:t>Schools are allowed to utilize the Chapter 100 assessed valuation to increase their bonding capacity</a:t>
            </a:r>
          </a:p>
          <a:p>
            <a:pPr lvl="1"/>
            <a:r>
              <a:rPr lang="en-US" sz="2000" dirty="0" smtClean="0">
                <a:solidFill>
                  <a:schemeClr val="tx1">
                    <a:lumMod val="95000"/>
                    <a:lumOff val="5000"/>
                  </a:schemeClr>
                </a:solidFill>
                <a:latin typeface="Arial Narrow" panose="020B0606020202030204" pitchFamily="34" charset="0"/>
              </a:rPr>
              <a:t>Schools are allowed to bond up to 15% of the district’s taxable tangible property</a:t>
            </a:r>
          </a:p>
          <a:p>
            <a:r>
              <a:rPr lang="en-US" sz="2800" dirty="0" smtClean="0">
                <a:solidFill>
                  <a:schemeClr val="tx1">
                    <a:lumMod val="95000"/>
                    <a:lumOff val="5000"/>
                  </a:schemeClr>
                </a:solidFill>
                <a:latin typeface="Arial Narrow" panose="020B0606020202030204" pitchFamily="34" charset="0"/>
              </a:rPr>
              <a:t>If the county assessor does not provide the information, please submit the document with a zero and indicate the assessed values were not provided by the assessor.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609600"/>
            <a:ext cx="7439830" cy="1295400"/>
          </a:xfrm>
        </p:spPr>
        <p:txBody>
          <a:bodyPr/>
          <a:lstStyle/>
          <a:p>
            <a:pPr algn="ctr"/>
            <a:r>
              <a:rPr lang="en-US" sz="4000" b="1" dirty="0" smtClean="0">
                <a:solidFill>
                  <a:srgbClr val="FFFF00"/>
                </a:solidFill>
                <a:latin typeface="Arial Narrow" panose="020B0606020202030204" pitchFamily="34" charset="0"/>
              </a:rPr>
              <a:t>Submission of Aggregate Abstract</a:t>
            </a:r>
            <a:br>
              <a:rPr lang="en-US" sz="4000" b="1" dirty="0" smtClean="0">
                <a:solidFill>
                  <a:srgbClr val="FFFF00"/>
                </a:solidFill>
                <a:latin typeface="Arial Narrow" panose="020B0606020202030204" pitchFamily="34" charset="0"/>
              </a:rPr>
            </a:br>
            <a:r>
              <a:rPr lang="en-US" sz="4000" b="1" dirty="0" smtClean="0">
                <a:solidFill>
                  <a:srgbClr val="FFFF00"/>
                </a:solidFill>
                <a:latin typeface="Arial Narrow" panose="020B0606020202030204" pitchFamily="34" charset="0"/>
              </a:rPr>
              <a:t>Form 11, Form 11A, &amp; Chapter 100</a:t>
            </a:r>
            <a:endParaRPr lang="en-US" sz="4000" b="1"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864382" y="2489200"/>
            <a:ext cx="7822418" cy="3530600"/>
          </a:xfrm>
        </p:spPr>
        <p:txBody>
          <a:bodyPr>
            <a:normAutofit lnSpcReduction="10000"/>
          </a:bodyPr>
          <a:lstStyle/>
          <a:p>
            <a:r>
              <a:rPr lang="en-US" sz="2800" dirty="0" smtClean="0">
                <a:solidFill>
                  <a:schemeClr val="tx1"/>
                </a:solidFill>
                <a:latin typeface="Arial Narrow" panose="020B0606020202030204" pitchFamily="34" charset="0"/>
              </a:rPr>
              <a:t>Print/save forms in PDF format for electronic submission to the State Tax Commission.</a:t>
            </a:r>
          </a:p>
          <a:p>
            <a:pPr marL="0" indent="0">
              <a:buNone/>
            </a:pPr>
            <a:endParaRPr lang="en-US" sz="2800" dirty="0" smtClean="0">
              <a:solidFill>
                <a:schemeClr val="tx1"/>
              </a:solidFill>
              <a:latin typeface="Arial Narrow" panose="020B0606020202030204" pitchFamily="34" charset="0"/>
            </a:endParaRPr>
          </a:p>
          <a:p>
            <a:r>
              <a:rPr lang="en-US" sz="2800" dirty="0" smtClean="0">
                <a:solidFill>
                  <a:schemeClr val="tx1"/>
                </a:solidFill>
                <a:latin typeface="Arial Narrow" panose="020B0606020202030204" pitchFamily="34" charset="0"/>
              </a:rPr>
              <a:t>Email forms to our agency at </a:t>
            </a:r>
            <a:r>
              <a:rPr lang="en-US" sz="2800" dirty="0" smtClean="0">
                <a:solidFill>
                  <a:schemeClr val="accent1">
                    <a:lumMod val="75000"/>
                  </a:schemeClr>
                </a:solidFill>
                <a:latin typeface="Arial Narrow" panose="020B0606020202030204" pitchFamily="34" charset="0"/>
              </a:rPr>
              <a:t>stc@stc.mo.gov</a:t>
            </a:r>
            <a:r>
              <a:rPr lang="en-US" sz="2800" dirty="0" smtClean="0">
                <a:solidFill>
                  <a:schemeClr val="tx1"/>
                </a:solidFill>
                <a:latin typeface="Arial Narrow" panose="020B0606020202030204" pitchFamily="34" charset="0"/>
              </a:rPr>
              <a:t>.</a:t>
            </a:r>
          </a:p>
          <a:p>
            <a:pPr marL="0" indent="0">
              <a:buNone/>
            </a:pPr>
            <a:endParaRPr lang="en-US" sz="2800" dirty="0" smtClean="0">
              <a:solidFill>
                <a:schemeClr val="tx1"/>
              </a:solidFill>
              <a:latin typeface="Arial Narrow" panose="020B0606020202030204" pitchFamily="34" charset="0"/>
            </a:endParaRPr>
          </a:p>
          <a:p>
            <a:r>
              <a:rPr lang="en-US" sz="2800" dirty="0" smtClean="0">
                <a:solidFill>
                  <a:schemeClr val="tx1"/>
                </a:solidFill>
                <a:latin typeface="Arial Narrow" panose="020B0606020202030204" pitchFamily="34" charset="0"/>
              </a:rPr>
              <a:t>Contact the Administrative </a:t>
            </a:r>
            <a:r>
              <a:rPr lang="en-US" sz="2800" smtClean="0">
                <a:solidFill>
                  <a:schemeClr val="tx1"/>
                </a:solidFill>
                <a:latin typeface="Arial Narrow" panose="020B0606020202030204" pitchFamily="34" charset="0"/>
              </a:rPr>
              <a:t>Secretary for </a:t>
            </a:r>
            <a:r>
              <a:rPr lang="en-US" sz="2800" dirty="0" smtClean="0">
                <a:solidFill>
                  <a:schemeClr val="tx1"/>
                </a:solidFill>
                <a:latin typeface="Arial Narrow" panose="020B0606020202030204" pitchFamily="34" charset="0"/>
              </a:rPr>
              <a:t>county specific questions.</a:t>
            </a:r>
          </a:p>
          <a:p>
            <a:endParaRPr lang="en-US" sz="2800" dirty="0">
              <a:latin typeface="Arial Narrow" panose="020B0606020202030204" pitchFamily="34" charset="0"/>
            </a:endParaRPr>
          </a:p>
        </p:txBody>
      </p:sp>
    </p:spTree>
    <p:extLst>
      <p:ext uri="{BB962C8B-B14F-4D97-AF65-F5344CB8AC3E}">
        <p14:creationId xmlns:p14="http://schemas.microsoft.com/office/powerpoint/2010/main" val="738752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057400"/>
            <a:ext cx="2971800" cy="4580613"/>
          </a:xfrm>
        </p:spPr>
        <p:txBody>
          <a:bodyPr>
            <a:normAutofit fontScale="90000"/>
          </a:bodyPr>
          <a:lstStyle/>
          <a:p>
            <a:pPr algn="ctr"/>
            <a:r>
              <a:rPr lang="en-US" sz="3600" b="1" dirty="0" smtClean="0">
                <a:ln w="28575">
                  <a:solidFill>
                    <a:schemeClr val="bg1">
                      <a:alpha val="25000"/>
                    </a:schemeClr>
                  </a:solidFill>
                  <a:prstDash val="solid"/>
                  <a:round/>
                </a:ln>
                <a:solidFill>
                  <a:schemeClr val="tx1">
                    <a:lumMod val="95000"/>
                    <a:lumOff val="5000"/>
                  </a:schemeClr>
                </a:solidFill>
              </a:rPr>
              <a:t>Why is it important that we keep local and centrally assessed values separate?</a:t>
            </a:r>
            <a:endParaRPr lang="en-US" sz="3600" b="1" dirty="0">
              <a:ln w="28575">
                <a:solidFill>
                  <a:schemeClr val="bg1">
                    <a:alpha val="25000"/>
                  </a:schemeClr>
                </a:solidFill>
                <a:prstDash val="solid"/>
                <a:round/>
              </a:ln>
              <a:solidFill>
                <a:schemeClr val="tx1">
                  <a:lumMod val="95000"/>
                  <a:lumOff val="5000"/>
                </a:schemeClr>
              </a:solidFill>
            </a:endParaRPr>
          </a:p>
        </p:txBody>
      </p:sp>
      <p:pic>
        <p:nvPicPr>
          <p:cNvPr id="5" name="Picture 4"/>
          <p:cNvPicPr>
            <a:picLocks noChangeAspect="1"/>
          </p:cNvPicPr>
          <p:nvPr/>
        </p:nvPicPr>
        <p:blipFill>
          <a:blip r:embed="rId3"/>
          <a:stretch>
            <a:fillRect/>
          </a:stretch>
        </p:blipFill>
        <p:spPr>
          <a:xfrm>
            <a:off x="3657600" y="712776"/>
            <a:ext cx="4913663" cy="591502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09600"/>
            <a:ext cx="7391400" cy="1295400"/>
          </a:xfrm>
        </p:spPr>
        <p:txBody>
          <a:bodyPr>
            <a:noAutofit/>
          </a:bodyPr>
          <a:lstStyle/>
          <a:p>
            <a:pPr algn="ct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Utilization of the Form 11 and 11A Information</a:t>
            </a:r>
            <a:endParaRPr lang="en-US" sz="4000" b="1" dirty="0">
              <a:ln w="28575">
                <a:solidFill>
                  <a:schemeClr val="bg1">
                    <a:alpha val="25000"/>
                  </a:schemeClr>
                </a:solidFill>
                <a:prstDash val="solid"/>
                <a:round/>
              </a:ln>
              <a:solidFill>
                <a:srgbClr val="FFFF00"/>
              </a:solidFill>
              <a:latin typeface="Arial Narrow" panose="020B0606020202030204" pitchFamily="34" charset="0"/>
            </a:endParaRPr>
          </a:p>
        </p:txBody>
      </p:sp>
      <p:sp>
        <p:nvSpPr>
          <p:cNvPr id="2" name="Content Placeholder 1"/>
          <p:cNvSpPr>
            <a:spLocks noGrp="1"/>
          </p:cNvSpPr>
          <p:nvPr>
            <p:ph idx="1"/>
          </p:nvPr>
        </p:nvSpPr>
        <p:spPr>
          <a:xfrm>
            <a:off x="457200" y="2209800"/>
            <a:ext cx="8229600" cy="4114800"/>
          </a:xfrm>
        </p:spPr>
        <p:txBody>
          <a:bodyPr>
            <a:normAutofit/>
          </a:bodyPr>
          <a:lstStyle/>
          <a:p>
            <a:r>
              <a:rPr lang="en-US" sz="2400" b="1" dirty="0" smtClean="0">
                <a:solidFill>
                  <a:schemeClr val="tx1">
                    <a:lumMod val="95000"/>
                    <a:lumOff val="5000"/>
                  </a:schemeClr>
                </a:solidFill>
                <a:latin typeface="Arial Narrow" panose="020B0606020202030204" pitchFamily="34" charset="0"/>
              </a:rPr>
              <a:t>Missouri Association of Counties  </a:t>
            </a:r>
            <a:r>
              <a:rPr lang="en-US" dirty="0" smtClean="0">
                <a:solidFill>
                  <a:schemeClr val="tx1">
                    <a:lumMod val="95000"/>
                    <a:lumOff val="5000"/>
                  </a:schemeClr>
                </a:solidFill>
                <a:latin typeface="Arial Narrow" panose="020B0606020202030204" pitchFamily="34" charset="0"/>
              </a:rPr>
              <a:t>- Used for classification of counties, appropriation of membership dues, etc.</a:t>
            </a:r>
          </a:p>
          <a:p>
            <a:r>
              <a:rPr lang="en-US" sz="2400" b="1" dirty="0" smtClean="0">
                <a:solidFill>
                  <a:schemeClr val="tx1">
                    <a:lumMod val="95000"/>
                    <a:lumOff val="5000"/>
                  </a:schemeClr>
                </a:solidFill>
                <a:latin typeface="Arial Narrow" panose="020B0606020202030204" pitchFamily="34" charset="0"/>
              </a:rPr>
              <a:t>County Employee’s Retirement Fund </a:t>
            </a:r>
            <a:r>
              <a:rPr lang="en-US" dirty="0" smtClean="0">
                <a:solidFill>
                  <a:schemeClr val="tx1">
                    <a:lumMod val="95000"/>
                    <a:lumOff val="5000"/>
                  </a:schemeClr>
                </a:solidFill>
                <a:latin typeface="Arial Narrow" panose="020B0606020202030204" pitchFamily="34" charset="0"/>
              </a:rPr>
              <a:t>– Utilizes the data for auditing functions</a:t>
            </a:r>
          </a:p>
          <a:p>
            <a:r>
              <a:rPr lang="en-US" sz="2400" b="1" dirty="0" smtClean="0">
                <a:solidFill>
                  <a:schemeClr val="tx1">
                    <a:lumMod val="95000"/>
                    <a:lumOff val="5000"/>
                  </a:schemeClr>
                </a:solidFill>
                <a:latin typeface="Arial Narrow" panose="020B0606020202030204" pitchFamily="34" charset="0"/>
              </a:rPr>
              <a:t>Legislative Oversight Division and Senate Research </a:t>
            </a:r>
            <a:r>
              <a:rPr lang="en-US" dirty="0" smtClean="0">
                <a:solidFill>
                  <a:schemeClr val="tx1">
                    <a:lumMod val="95000"/>
                    <a:lumOff val="5000"/>
                  </a:schemeClr>
                </a:solidFill>
                <a:latin typeface="Arial Narrow" panose="020B0606020202030204" pitchFamily="34" charset="0"/>
              </a:rPr>
              <a:t>– Legislative utilizes for proposed legislation</a:t>
            </a:r>
          </a:p>
          <a:p>
            <a:r>
              <a:rPr lang="en-US" sz="2400" b="1" dirty="0" smtClean="0">
                <a:solidFill>
                  <a:schemeClr val="tx1">
                    <a:lumMod val="95000"/>
                    <a:lumOff val="5000"/>
                  </a:schemeClr>
                </a:solidFill>
                <a:latin typeface="Arial Narrow" panose="020B0606020202030204" pitchFamily="34" charset="0"/>
              </a:rPr>
              <a:t>University of Missouri </a:t>
            </a:r>
            <a:r>
              <a:rPr lang="en-US" b="1" dirty="0" smtClean="0">
                <a:solidFill>
                  <a:schemeClr val="tx1">
                    <a:lumMod val="95000"/>
                    <a:lumOff val="5000"/>
                  </a:schemeClr>
                </a:solidFill>
                <a:latin typeface="Arial Narrow" panose="020B0606020202030204" pitchFamily="34" charset="0"/>
              </a:rPr>
              <a:t>– </a:t>
            </a:r>
            <a:r>
              <a:rPr lang="en-US" dirty="0" smtClean="0">
                <a:solidFill>
                  <a:schemeClr val="tx1">
                    <a:lumMod val="95000"/>
                    <a:lumOff val="5000"/>
                  </a:schemeClr>
                </a:solidFill>
                <a:latin typeface="Arial Narrow" panose="020B0606020202030204" pitchFamily="34" charset="0"/>
              </a:rPr>
              <a:t>Statistical information on web site</a:t>
            </a:r>
          </a:p>
          <a:p>
            <a:r>
              <a:rPr lang="en-US" sz="2400" b="1" dirty="0" smtClean="0">
                <a:solidFill>
                  <a:schemeClr val="tx1">
                    <a:lumMod val="95000"/>
                    <a:lumOff val="5000"/>
                  </a:schemeClr>
                </a:solidFill>
                <a:latin typeface="Arial Narrow" panose="020B0606020202030204" pitchFamily="34" charset="0"/>
              </a:rPr>
              <a:t>Department of Elementary and Secondary Education </a:t>
            </a:r>
            <a:r>
              <a:rPr lang="en-US" dirty="0" smtClean="0">
                <a:solidFill>
                  <a:schemeClr val="tx1">
                    <a:lumMod val="95000"/>
                    <a:lumOff val="5000"/>
                  </a:schemeClr>
                </a:solidFill>
                <a:latin typeface="Arial Narrow" panose="020B0606020202030204" pitchFamily="34" charset="0"/>
              </a:rPr>
              <a:t>– Utilizes the data as an audit function to compare with December 31</a:t>
            </a:r>
            <a:r>
              <a:rPr lang="en-US" baseline="30000" dirty="0" smtClean="0">
                <a:solidFill>
                  <a:schemeClr val="tx1">
                    <a:lumMod val="95000"/>
                    <a:lumOff val="5000"/>
                  </a:schemeClr>
                </a:solidFill>
                <a:latin typeface="Arial Narrow" panose="020B0606020202030204" pitchFamily="34" charset="0"/>
              </a:rPr>
              <a:t>st</a:t>
            </a:r>
            <a:r>
              <a:rPr lang="en-US" dirty="0" smtClean="0">
                <a:solidFill>
                  <a:schemeClr val="tx1">
                    <a:lumMod val="95000"/>
                    <a:lumOff val="5000"/>
                  </a:schemeClr>
                </a:solidFill>
                <a:latin typeface="Arial Narrow" panose="020B0606020202030204" pitchFamily="34" charset="0"/>
              </a:rPr>
              <a:t> assessed valuations submitted by each County Clerk</a:t>
            </a:r>
            <a:endParaRPr lang="en-US" b="1" dirty="0" smtClean="0">
              <a:solidFill>
                <a:schemeClr val="tx1">
                  <a:lumMod val="95000"/>
                  <a:lumOff val="5000"/>
                </a:schemeClr>
              </a:solidFill>
              <a:latin typeface="Arial Narrow" panose="020B0606020202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609600"/>
            <a:ext cx="7467601" cy="1295400"/>
          </a:xfrm>
        </p:spPr>
        <p:txBody>
          <a:bodyPr>
            <a:noAutofit/>
          </a:bodyPr>
          <a:lstStyle/>
          <a:p>
            <a:pPr algn="ctr"/>
            <a:r>
              <a:rPr lang="en-US" sz="4000" b="1" dirty="0">
                <a:ln w="28575">
                  <a:solidFill>
                    <a:schemeClr val="bg1">
                      <a:alpha val="25000"/>
                    </a:schemeClr>
                  </a:solidFill>
                  <a:prstDash val="solid"/>
                  <a:round/>
                </a:ln>
                <a:solidFill>
                  <a:srgbClr val="FFFF00"/>
                </a:solidFill>
                <a:latin typeface="Arial Narrow" panose="020B0606020202030204" pitchFamily="34" charset="0"/>
              </a:rPr>
              <a:t>Utilization of the Form 11 and 11A Information</a:t>
            </a:r>
            <a:endParaRPr lang="en-US" sz="4000" dirty="0">
              <a:ln w="28575">
                <a:solidFill>
                  <a:schemeClr val="bg1">
                    <a:alpha val="25000"/>
                  </a:schemeClr>
                </a:solidFill>
                <a:prstDash val="solid"/>
                <a:round/>
              </a:ln>
              <a:latin typeface="Arial Narrow" panose="020B0606020202030204" pitchFamily="34" charset="0"/>
            </a:endParaRPr>
          </a:p>
        </p:txBody>
      </p:sp>
      <p:sp>
        <p:nvSpPr>
          <p:cNvPr id="2" name="Content Placeholder 1"/>
          <p:cNvSpPr>
            <a:spLocks noGrp="1"/>
          </p:cNvSpPr>
          <p:nvPr>
            <p:ph idx="1"/>
          </p:nvPr>
        </p:nvSpPr>
        <p:spPr>
          <a:xfrm>
            <a:off x="457200" y="2286000"/>
            <a:ext cx="8229600" cy="3810000"/>
          </a:xfrm>
        </p:spPr>
        <p:txBody>
          <a:bodyPr>
            <a:normAutofit/>
          </a:bodyPr>
          <a:lstStyle/>
          <a:p>
            <a:r>
              <a:rPr lang="en-US" sz="2800" b="1" dirty="0" smtClean="0">
                <a:solidFill>
                  <a:schemeClr val="tx1">
                    <a:lumMod val="95000"/>
                    <a:lumOff val="5000"/>
                  </a:schemeClr>
                </a:solidFill>
                <a:latin typeface="Arial Narrow" panose="020B0606020202030204" pitchFamily="34" charset="0"/>
              </a:rPr>
              <a:t>State Auditor’s Office </a:t>
            </a:r>
            <a:r>
              <a:rPr lang="en-US" sz="2800" dirty="0" smtClean="0">
                <a:solidFill>
                  <a:schemeClr val="tx1">
                    <a:lumMod val="95000"/>
                    <a:lumOff val="5000"/>
                  </a:schemeClr>
                </a:solidFill>
                <a:latin typeface="Arial Narrow" panose="020B0606020202030204" pitchFamily="34" charset="0"/>
              </a:rPr>
              <a:t>– Official classification of counties</a:t>
            </a:r>
          </a:p>
          <a:p>
            <a:pPr marL="0" indent="0">
              <a:buNone/>
            </a:pPr>
            <a:endParaRPr lang="en-US" sz="2800" dirty="0" smtClean="0">
              <a:solidFill>
                <a:schemeClr val="tx1">
                  <a:lumMod val="95000"/>
                  <a:lumOff val="5000"/>
                </a:schemeClr>
              </a:solidFill>
              <a:latin typeface="Arial Narrow" panose="020B0606020202030204" pitchFamily="34" charset="0"/>
            </a:endParaRPr>
          </a:p>
          <a:p>
            <a:r>
              <a:rPr lang="en-US" sz="2800" b="1" dirty="0" smtClean="0">
                <a:solidFill>
                  <a:schemeClr val="tx1">
                    <a:lumMod val="95000"/>
                    <a:lumOff val="5000"/>
                  </a:schemeClr>
                </a:solidFill>
                <a:latin typeface="Arial Narrow" panose="020B0606020202030204" pitchFamily="34" charset="0"/>
              </a:rPr>
              <a:t>Secretary of State’s Office </a:t>
            </a:r>
            <a:r>
              <a:rPr lang="en-US" sz="2800" dirty="0" smtClean="0">
                <a:solidFill>
                  <a:schemeClr val="tx1">
                    <a:lumMod val="95000"/>
                    <a:lumOff val="5000"/>
                  </a:schemeClr>
                </a:solidFill>
                <a:latin typeface="Arial Narrow" panose="020B0606020202030204" pitchFamily="34" charset="0"/>
              </a:rPr>
              <a:t>- Publish in the Missouri Roster</a:t>
            </a:r>
          </a:p>
          <a:p>
            <a:pPr marL="0" indent="0">
              <a:buNone/>
            </a:pPr>
            <a:endParaRPr lang="en-US" sz="2800" dirty="0" smtClean="0">
              <a:solidFill>
                <a:schemeClr val="tx1">
                  <a:lumMod val="95000"/>
                  <a:lumOff val="5000"/>
                </a:schemeClr>
              </a:solidFill>
              <a:latin typeface="Arial Narrow" panose="020B0606020202030204" pitchFamily="34" charset="0"/>
            </a:endParaRPr>
          </a:p>
          <a:p>
            <a:r>
              <a:rPr lang="en-US" sz="2800" b="1" dirty="0" smtClean="0">
                <a:solidFill>
                  <a:schemeClr val="tx1">
                    <a:lumMod val="95000"/>
                    <a:lumOff val="5000"/>
                  </a:schemeClr>
                </a:solidFill>
                <a:latin typeface="Arial Narrow" panose="020B0606020202030204" pitchFamily="34" charset="0"/>
              </a:rPr>
              <a:t>Missouri State Library </a:t>
            </a:r>
            <a:r>
              <a:rPr lang="en-US" sz="2800" dirty="0" smtClean="0">
                <a:solidFill>
                  <a:schemeClr val="tx1">
                    <a:lumMod val="95000"/>
                    <a:lumOff val="5000"/>
                  </a:schemeClr>
                </a:solidFill>
                <a:latin typeface="Arial Narrow" panose="020B0606020202030204" pitchFamily="34" charset="0"/>
              </a:rPr>
              <a:t>- Statistical data </a:t>
            </a:r>
            <a:endParaRPr lang="en-US" sz="2800" b="1" dirty="0">
              <a:solidFill>
                <a:schemeClr val="tx1">
                  <a:lumMod val="95000"/>
                  <a:lumOff val="5000"/>
                </a:schemeClr>
              </a:solidFill>
              <a:latin typeface="Arial Narrow" panose="020B0606020202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609600"/>
            <a:ext cx="7467601" cy="1295400"/>
          </a:xfrm>
        </p:spPr>
        <p:txBody>
          <a:bodyPr>
            <a:noAutofit/>
          </a:bodyPr>
          <a:lstStyle/>
          <a:p>
            <a:pPr algn="ctr"/>
            <a:r>
              <a:rPr lang="en-US" sz="4000" b="1" dirty="0">
                <a:ln w="28575">
                  <a:solidFill>
                    <a:schemeClr val="bg1">
                      <a:alpha val="25000"/>
                    </a:schemeClr>
                  </a:solidFill>
                  <a:prstDash val="solid"/>
                  <a:round/>
                </a:ln>
                <a:solidFill>
                  <a:srgbClr val="FFFF00"/>
                </a:solidFill>
                <a:latin typeface="Arial Narrow" panose="020B0606020202030204" pitchFamily="34" charset="0"/>
              </a:rPr>
              <a:t>Utilization of the Form 11 and 11A Information</a:t>
            </a:r>
            <a:endParaRPr lang="en-US" sz="4000" dirty="0">
              <a:ln w="28575">
                <a:solidFill>
                  <a:schemeClr val="bg1">
                    <a:alpha val="25000"/>
                  </a:schemeClr>
                </a:solidFill>
                <a:prstDash val="solid"/>
                <a:round/>
              </a:ln>
              <a:latin typeface="Arial Narrow" panose="020B0606020202030204" pitchFamily="34" charset="0"/>
            </a:endParaRPr>
          </a:p>
        </p:txBody>
      </p:sp>
      <p:sp>
        <p:nvSpPr>
          <p:cNvPr id="2" name="Content Placeholder 1"/>
          <p:cNvSpPr>
            <a:spLocks noGrp="1"/>
          </p:cNvSpPr>
          <p:nvPr>
            <p:ph idx="1"/>
          </p:nvPr>
        </p:nvSpPr>
        <p:spPr>
          <a:xfrm>
            <a:off x="457200" y="2133600"/>
            <a:ext cx="8229600" cy="4419600"/>
          </a:xfrm>
        </p:spPr>
        <p:txBody>
          <a:bodyPr>
            <a:normAutofit lnSpcReduction="10000"/>
          </a:bodyPr>
          <a:lstStyle/>
          <a:p>
            <a:r>
              <a:rPr lang="en-US" sz="2800" b="1" dirty="0" smtClean="0">
                <a:solidFill>
                  <a:schemeClr val="tx1">
                    <a:lumMod val="95000"/>
                    <a:lumOff val="5000"/>
                  </a:schemeClr>
                </a:solidFill>
                <a:latin typeface="Arial Narrow" panose="020B0606020202030204" pitchFamily="34" charset="0"/>
              </a:rPr>
              <a:t>Department of Revenue</a:t>
            </a:r>
          </a:p>
          <a:p>
            <a:pPr lvl="1"/>
            <a:r>
              <a:rPr lang="en-US" sz="2600" b="1" dirty="0" smtClean="0">
                <a:solidFill>
                  <a:schemeClr val="tx1">
                    <a:lumMod val="95000"/>
                    <a:lumOff val="5000"/>
                  </a:schemeClr>
                </a:solidFill>
                <a:latin typeface="Arial Narrow" panose="020B0606020202030204" pitchFamily="34" charset="0"/>
              </a:rPr>
              <a:t>County Aid Road Trust (CART) Funds – </a:t>
            </a:r>
            <a:r>
              <a:rPr lang="en-US" sz="2600" dirty="0">
                <a:solidFill>
                  <a:schemeClr val="tx1">
                    <a:lumMod val="95000"/>
                    <a:lumOff val="5000"/>
                  </a:schemeClr>
                </a:solidFill>
                <a:latin typeface="Arial Narrow" panose="020B0606020202030204" pitchFamily="34" charset="0"/>
              </a:rPr>
              <a:t>A</a:t>
            </a:r>
            <a:r>
              <a:rPr lang="en-US" sz="2600" dirty="0" smtClean="0">
                <a:solidFill>
                  <a:schemeClr val="tx1">
                    <a:lumMod val="95000"/>
                    <a:lumOff val="5000"/>
                  </a:schemeClr>
                </a:solidFill>
                <a:latin typeface="Arial Narrow" panose="020B0606020202030204" pitchFamily="34" charset="0"/>
              </a:rPr>
              <a:t>s mandated by Article IV, Section 30(a).1, Missouri Constitution (as amended 1979)</a:t>
            </a:r>
          </a:p>
          <a:p>
            <a:pPr lvl="1"/>
            <a:r>
              <a:rPr lang="en-US" sz="2600" dirty="0" smtClean="0">
                <a:solidFill>
                  <a:schemeClr val="tx1">
                    <a:lumMod val="95000"/>
                    <a:lumOff val="5000"/>
                  </a:schemeClr>
                </a:solidFill>
                <a:latin typeface="Arial Narrow" panose="020B0606020202030204" pitchFamily="34" charset="0"/>
              </a:rPr>
              <a:t>Approximately $110 million annually are disbursed to the counties</a:t>
            </a:r>
          </a:p>
          <a:p>
            <a:pPr lvl="2"/>
            <a:r>
              <a:rPr lang="en-US" sz="2000" dirty="0" smtClean="0">
                <a:solidFill>
                  <a:schemeClr val="tx1">
                    <a:lumMod val="95000"/>
                    <a:lumOff val="5000"/>
                  </a:schemeClr>
                </a:solidFill>
                <a:latin typeface="Arial Narrow" panose="020B0606020202030204" pitchFamily="34" charset="0"/>
              </a:rPr>
              <a:t>CART Funds are apportioned on the basis of two factors</a:t>
            </a:r>
          </a:p>
          <a:p>
            <a:pPr lvl="3"/>
            <a:r>
              <a:rPr lang="en-US" sz="1700" dirty="0" smtClean="0">
                <a:solidFill>
                  <a:schemeClr val="tx1">
                    <a:lumMod val="95000"/>
                    <a:lumOff val="5000"/>
                  </a:schemeClr>
                </a:solidFill>
                <a:latin typeface="Arial Narrow" panose="020B0606020202030204" pitchFamily="34" charset="0"/>
              </a:rPr>
              <a:t>Half of the funds are credited on the ratio a county’s road mileage bears to the total county road mileage in the unincorporated areas of the state (</a:t>
            </a:r>
            <a:r>
              <a:rPr lang="en-US" sz="1700" dirty="0" err="1" smtClean="0">
                <a:solidFill>
                  <a:schemeClr val="tx1">
                    <a:lumMod val="95000"/>
                    <a:lumOff val="5000"/>
                  </a:schemeClr>
                </a:solidFill>
                <a:latin typeface="Arial Narrow" panose="020B0606020202030204" pitchFamily="34" charset="0"/>
              </a:rPr>
              <a:t>MoDOT</a:t>
            </a:r>
            <a:r>
              <a:rPr lang="en-US" sz="1700" dirty="0" smtClean="0">
                <a:solidFill>
                  <a:schemeClr val="tx1">
                    <a:lumMod val="95000"/>
                    <a:lumOff val="5000"/>
                  </a:schemeClr>
                </a:solidFill>
                <a:latin typeface="Arial Narrow" panose="020B0606020202030204" pitchFamily="34" charset="0"/>
              </a:rPr>
              <a:t>)</a:t>
            </a:r>
          </a:p>
          <a:p>
            <a:pPr lvl="3"/>
            <a:r>
              <a:rPr lang="en-US" sz="1700" dirty="0" smtClean="0">
                <a:solidFill>
                  <a:schemeClr val="tx1">
                    <a:lumMod val="95000"/>
                    <a:lumOff val="5000"/>
                  </a:schemeClr>
                </a:solidFill>
                <a:latin typeface="Arial Narrow" panose="020B0606020202030204" pitchFamily="34" charset="0"/>
              </a:rPr>
              <a:t>Half of the funds are credited on the ratio that county rural land valuation bears to the rural land valuation of the entire state (</a:t>
            </a:r>
            <a:r>
              <a:rPr lang="en-US" sz="1700" dirty="0" err="1" smtClean="0">
                <a:solidFill>
                  <a:schemeClr val="tx1">
                    <a:lumMod val="95000"/>
                    <a:lumOff val="5000"/>
                  </a:schemeClr>
                </a:solidFill>
                <a:latin typeface="Arial Narrow" panose="020B0606020202030204" pitchFamily="34" charset="0"/>
              </a:rPr>
              <a:t>STC’s</a:t>
            </a:r>
            <a:r>
              <a:rPr lang="en-US" sz="1700" dirty="0" smtClean="0">
                <a:solidFill>
                  <a:schemeClr val="tx1">
                    <a:lumMod val="95000"/>
                    <a:lumOff val="5000"/>
                  </a:schemeClr>
                </a:solidFill>
                <a:latin typeface="Arial Narrow" panose="020B0606020202030204" pitchFamily="34" charset="0"/>
              </a:rPr>
              <a:t> final reported assessed valuations)</a:t>
            </a:r>
          </a:p>
        </p:txBody>
      </p:sp>
    </p:spTree>
    <p:extLst>
      <p:ext uri="{BB962C8B-B14F-4D97-AF65-F5344CB8AC3E}">
        <p14:creationId xmlns:p14="http://schemas.microsoft.com/office/powerpoint/2010/main" val="4141730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609600"/>
            <a:ext cx="7467601" cy="1295400"/>
          </a:xfrm>
        </p:spPr>
        <p:txBody>
          <a:bodyPr>
            <a:noAutofit/>
          </a:bodyPr>
          <a:lstStyle/>
          <a:p>
            <a:pPr algn="ct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Summary</a:t>
            </a:r>
            <a:endParaRPr lang="en-US" sz="4000" dirty="0">
              <a:ln w="28575">
                <a:solidFill>
                  <a:schemeClr val="bg1">
                    <a:alpha val="25000"/>
                  </a:schemeClr>
                </a:solidFill>
                <a:prstDash val="solid"/>
                <a:round/>
              </a:ln>
              <a:latin typeface="Arial Narrow" panose="020B0606020202030204" pitchFamily="34" charset="0"/>
            </a:endParaRPr>
          </a:p>
        </p:txBody>
      </p:sp>
      <p:sp>
        <p:nvSpPr>
          <p:cNvPr id="2" name="Content Placeholder 1"/>
          <p:cNvSpPr>
            <a:spLocks noGrp="1"/>
          </p:cNvSpPr>
          <p:nvPr>
            <p:ph idx="1"/>
          </p:nvPr>
        </p:nvSpPr>
        <p:spPr>
          <a:xfrm>
            <a:off x="457200" y="2133600"/>
            <a:ext cx="8229600" cy="4419600"/>
          </a:xfrm>
        </p:spPr>
        <p:txBody>
          <a:bodyPr>
            <a:normAutofit/>
          </a:bodyPr>
          <a:lstStyle/>
          <a:p>
            <a:r>
              <a:rPr lang="en-US" sz="1700" dirty="0" smtClean="0">
                <a:solidFill>
                  <a:schemeClr val="tx1">
                    <a:lumMod val="95000"/>
                    <a:lumOff val="5000"/>
                  </a:schemeClr>
                </a:solidFill>
                <a:latin typeface="Arial Narrow" panose="020B0606020202030204" pitchFamily="34" charset="0"/>
              </a:rPr>
              <a:t>Everything goes on the front of the Form 11 and Form 11A, including operating and non-operating property of the Locally Assessed Railroad and Utility Companies</a:t>
            </a:r>
          </a:p>
          <a:p>
            <a:pPr lvl="1"/>
            <a:r>
              <a:rPr lang="en-US" sz="1400" b="1" dirty="0">
                <a:solidFill>
                  <a:srgbClr val="FF0000"/>
                </a:solidFill>
                <a:latin typeface="Arial Narrow" panose="020B0606020202030204" pitchFamily="34" charset="0"/>
              </a:rPr>
              <a:t>EXCEPT - CHAPTER 100 AND CENTRALLY (STATE) ASSESSED RAILROAD AND UTILITY </a:t>
            </a:r>
            <a:r>
              <a:rPr lang="en-US" sz="1400" b="1" dirty="0" smtClean="0">
                <a:solidFill>
                  <a:srgbClr val="FF0000"/>
                </a:solidFill>
                <a:latin typeface="Arial Narrow" panose="020B0606020202030204" pitchFamily="34" charset="0"/>
              </a:rPr>
              <a:t>COMPANIES</a:t>
            </a:r>
            <a:endParaRPr lang="en-US" sz="1400" dirty="0" smtClean="0">
              <a:solidFill>
                <a:schemeClr val="tx1">
                  <a:lumMod val="95000"/>
                  <a:lumOff val="5000"/>
                </a:schemeClr>
              </a:solidFill>
              <a:latin typeface="Arial Narrow" panose="020B0606020202030204" pitchFamily="34" charset="0"/>
            </a:endParaRPr>
          </a:p>
          <a:p>
            <a:r>
              <a:rPr lang="en-US" sz="1700" dirty="0" smtClean="0">
                <a:solidFill>
                  <a:schemeClr val="tx1">
                    <a:lumMod val="95000"/>
                    <a:lumOff val="5000"/>
                  </a:schemeClr>
                </a:solidFill>
                <a:latin typeface="Arial Narrow" panose="020B0606020202030204" pitchFamily="34" charset="0"/>
              </a:rPr>
              <a:t>The back of the Form 11 and Form 11A are for reporting purposes only for New Construction and Improvements; </a:t>
            </a:r>
            <a:r>
              <a:rPr lang="en-US" sz="1700" dirty="0" err="1" smtClean="0">
                <a:solidFill>
                  <a:schemeClr val="tx1">
                    <a:lumMod val="95000"/>
                    <a:lumOff val="5000"/>
                  </a:schemeClr>
                </a:solidFill>
                <a:latin typeface="Arial Narrow" panose="020B0606020202030204" pitchFamily="34" charset="0"/>
              </a:rPr>
              <a:t>TIF</a:t>
            </a:r>
            <a:r>
              <a:rPr lang="en-US" sz="1700" dirty="0" smtClean="0">
                <a:solidFill>
                  <a:schemeClr val="tx1">
                    <a:lumMod val="95000"/>
                    <a:lumOff val="5000"/>
                  </a:schemeClr>
                </a:solidFill>
                <a:latin typeface="Arial Narrow" panose="020B0606020202030204" pitchFamily="34" charset="0"/>
              </a:rPr>
              <a:t>; and Real Operating Property of the Locally Assessed Railroad and Utility Companies</a:t>
            </a:r>
          </a:p>
          <a:p>
            <a:r>
              <a:rPr lang="en-US" sz="1700" b="1" dirty="0">
                <a:solidFill>
                  <a:schemeClr val="tx1">
                    <a:lumMod val="95000"/>
                    <a:lumOff val="5000"/>
                  </a:schemeClr>
                </a:solidFill>
                <a:latin typeface="Arial Narrow" panose="020B0606020202030204" pitchFamily="34" charset="0"/>
              </a:rPr>
              <a:t>DUE DATES</a:t>
            </a:r>
          </a:p>
          <a:p>
            <a:pPr lvl="1"/>
            <a:r>
              <a:rPr lang="en-US" sz="1500" dirty="0">
                <a:solidFill>
                  <a:schemeClr val="tx1">
                    <a:lumMod val="95000"/>
                    <a:lumOff val="5000"/>
                  </a:schemeClr>
                </a:solidFill>
                <a:latin typeface="Arial Narrow" panose="020B0606020202030204" pitchFamily="34" charset="0"/>
              </a:rPr>
              <a:t>Form 11 – </a:t>
            </a:r>
            <a:r>
              <a:rPr lang="en-US" sz="1500" dirty="0" smtClean="0">
                <a:solidFill>
                  <a:schemeClr val="tx1">
                    <a:lumMod val="95000"/>
                    <a:lumOff val="5000"/>
                  </a:schemeClr>
                </a:solidFill>
                <a:latin typeface="Arial Narrow" panose="020B0606020202030204" pitchFamily="34" charset="0"/>
              </a:rPr>
              <a:t>Due </a:t>
            </a:r>
            <a:r>
              <a:rPr lang="en-US" sz="1500" dirty="0">
                <a:solidFill>
                  <a:schemeClr val="tx1">
                    <a:lumMod val="95000"/>
                    <a:lumOff val="5000"/>
                  </a:schemeClr>
                </a:solidFill>
                <a:latin typeface="Arial Narrow" panose="020B0606020202030204" pitchFamily="34" charset="0"/>
              </a:rPr>
              <a:t>by July 20</a:t>
            </a:r>
            <a:r>
              <a:rPr lang="en-US" sz="1500" baseline="30000" dirty="0">
                <a:solidFill>
                  <a:schemeClr val="tx1">
                    <a:lumMod val="95000"/>
                    <a:lumOff val="5000"/>
                  </a:schemeClr>
                </a:solidFill>
                <a:latin typeface="Arial Narrow" panose="020B0606020202030204" pitchFamily="34" charset="0"/>
              </a:rPr>
              <a:t>th</a:t>
            </a:r>
            <a:endParaRPr lang="en-US" sz="1500" dirty="0">
              <a:solidFill>
                <a:schemeClr val="tx1">
                  <a:lumMod val="95000"/>
                  <a:lumOff val="5000"/>
                </a:schemeClr>
              </a:solidFill>
              <a:latin typeface="Arial Narrow" panose="020B0606020202030204" pitchFamily="34" charset="0"/>
            </a:endParaRPr>
          </a:p>
          <a:p>
            <a:pPr lvl="1"/>
            <a:r>
              <a:rPr lang="en-US" sz="1500" dirty="0">
                <a:solidFill>
                  <a:schemeClr val="tx1">
                    <a:lumMod val="95000"/>
                    <a:lumOff val="5000"/>
                  </a:schemeClr>
                </a:solidFill>
                <a:latin typeface="Arial Narrow" panose="020B0606020202030204" pitchFamily="34" charset="0"/>
              </a:rPr>
              <a:t>Form 11A – </a:t>
            </a:r>
            <a:r>
              <a:rPr lang="en-US" sz="1500" dirty="0" smtClean="0">
                <a:solidFill>
                  <a:schemeClr val="tx1">
                    <a:lumMod val="95000"/>
                    <a:lumOff val="5000"/>
                  </a:schemeClr>
                </a:solidFill>
                <a:latin typeface="Arial Narrow" panose="020B0606020202030204" pitchFamily="34" charset="0"/>
              </a:rPr>
              <a:t>Upon adjournment of the BOE</a:t>
            </a:r>
            <a:endParaRPr lang="en-US" sz="1500" dirty="0">
              <a:solidFill>
                <a:schemeClr val="tx1">
                  <a:lumMod val="95000"/>
                  <a:lumOff val="5000"/>
                </a:schemeClr>
              </a:solidFill>
              <a:latin typeface="Arial Narrow" panose="020B0606020202030204" pitchFamily="34" charset="0"/>
            </a:endParaRPr>
          </a:p>
          <a:p>
            <a:pPr lvl="1"/>
            <a:r>
              <a:rPr lang="en-US" sz="1500" dirty="0">
                <a:solidFill>
                  <a:schemeClr val="tx1">
                    <a:lumMod val="95000"/>
                    <a:lumOff val="5000"/>
                  </a:schemeClr>
                </a:solidFill>
                <a:latin typeface="Arial Narrow" panose="020B0606020202030204" pitchFamily="34" charset="0"/>
              </a:rPr>
              <a:t>Form 11A Amendments – December 15</a:t>
            </a:r>
            <a:r>
              <a:rPr lang="en-US" sz="1500" baseline="30000" dirty="0">
                <a:solidFill>
                  <a:schemeClr val="tx1">
                    <a:lumMod val="95000"/>
                    <a:lumOff val="5000"/>
                  </a:schemeClr>
                </a:solidFill>
                <a:latin typeface="Arial Narrow" panose="020B0606020202030204" pitchFamily="34" charset="0"/>
              </a:rPr>
              <a:t>th</a:t>
            </a:r>
            <a:r>
              <a:rPr lang="en-US" sz="1500" dirty="0">
                <a:solidFill>
                  <a:schemeClr val="tx1">
                    <a:lumMod val="95000"/>
                    <a:lumOff val="5000"/>
                  </a:schemeClr>
                </a:solidFill>
                <a:latin typeface="Arial Narrow" panose="020B0606020202030204" pitchFamily="34" charset="0"/>
              </a:rPr>
              <a:t> – 20</a:t>
            </a:r>
            <a:r>
              <a:rPr lang="en-US" sz="1500" baseline="30000" dirty="0">
                <a:solidFill>
                  <a:schemeClr val="tx1">
                    <a:lumMod val="95000"/>
                    <a:lumOff val="5000"/>
                  </a:schemeClr>
                </a:solidFill>
                <a:latin typeface="Arial Narrow" panose="020B0606020202030204" pitchFamily="34" charset="0"/>
              </a:rPr>
              <a:t>th</a:t>
            </a:r>
            <a:r>
              <a:rPr lang="en-US" sz="1500" dirty="0">
                <a:solidFill>
                  <a:schemeClr val="tx1">
                    <a:lumMod val="95000"/>
                    <a:lumOff val="5000"/>
                  </a:schemeClr>
                </a:solidFill>
                <a:latin typeface="Arial Narrow" panose="020B0606020202030204" pitchFamily="34" charset="0"/>
              </a:rPr>
              <a:t> (to capture changes from close of BOE to end of year)</a:t>
            </a:r>
          </a:p>
          <a:p>
            <a:r>
              <a:rPr lang="en-US" sz="1700" dirty="0" smtClean="0">
                <a:solidFill>
                  <a:schemeClr val="tx1">
                    <a:lumMod val="95000"/>
                    <a:lumOff val="5000"/>
                  </a:schemeClr>
                </a:solidFill>
                <a:latin typeface="Arial Narrow" panose="020B0606020202030204" pitchFamily="34" charset="0"/>
              </a:rPr>
              <a:t>Submission of forms via email to:</a:t>
            </a:r>
          </a:p>
          <a:p>
            <a:pPr lvl="1"/>
            <a:r>
              <a:rPr lang="en-US" b="1" dirty="0" smtClean="0">
                <a:solidFill>
                  <a:schemeClr val="accent1">
                    <a:lumMod val="75000"/>
                  </a:schemeClr>
                </a:solidFill>
                <a:latin typeface="Arial Narrow" panose="020B0606020202030204" pitchFamily="34" charset="0"/>
              </a:rPr>
              <a:t>stc@stc.mo.gov</a:t>
            </a:r>
            <a:r>
              <a:rPr lang="en-US" sz="1500" dirty="0" smtClean="0">
                <a:solidFill>
                  <a:schemeClr val="tx1">
                    <a:lumMod val="95000"/>
                    <a:lumOff val="5000"/>
                  </a:schemeClr>
                </a:solidFill>
                <a:latin typeface="Arial Narrow" panose="020B0606020202030204" pitchFamily="34" charset="0"/>
              </a:rPr>
              <a:t> in PDF format</a:t>
            </a:r>
          </a:p>
          <a:p>
            <a:pPr lvl="1"/>
            <a:endParaRPr lang="en-US" sz="1500" dirty="0" smtClean="0">
              <a:solidFill>
                <a:schemeClr val="tx1">
                  <a:lumMod val="95000"/>
                  <a:lumOff val="5000"/>
                </a:schemeClr>
              </a:solidFill>
              <a:latin typeface="Arial Narrow" panose="020B0606020202030204" pitchFamily="34" charset="0"/>
            </a:endParaRPr>
          </a:p>
          <a:p>
            <a:endParaRPr lang="en-US" sz="1700" dirty="0" smtClean="0">
              <a:solidFill>
                <a:schemeClr val="tx1">
                  <a:lumMod val="95000"/>
                  <a:lumOff val="5000"/>
                </a:schemeClr>
              </a:solidFill>
              <a:latin typeface="Arial Narrow" panose="020B0606020202030204" pitchFamily="34" charset="0"/>
            </a:endParaRPr>
          </a:p>
        </p:txBody>
      </p:sp>
    </p:spTree>
    <p:extLst>
      <p:ext uri="{BB962C8B-B14F-4D97-AF65-F5344CB8AC3E}">
        <p14:creationId xmlns:p14="http://schemas.microsoft.com/office/powerpoint/2010/main" val="3630239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5970" y="609600"/>
            <a:ext cx="7439830" cy="1295400"/>
          </a:xfrm>
        </p:spPr>
        <p:txBody>
          <a:bodyPr/>
          <a:lstStyle/>
          <a:p>
            <a:pPr algn="ct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QUESTIONS?????</a:t>
            </a:r>
            <a:endParaRPr lang="en-US" sz="4000" b="1" dirty="0">
              <a:ln w="28575">
                <a:solidFill>
                  <a:schemeClr val="bg1">
                    <a:alpha val="25000"/>
                  </a:schemeClr>
                </a:solidFill>
                <a:prstDash val="solid"/>
                <a:round/>
              </a:ln>
              <a:solidFill>
                <a:srgbClr val="FFFF00"/>
              </a:solidFill>
              <a:latin typeface="Arial Narrow" panose="020B0606020202030204" pitchFamily="34" charset="0"/>
            </a:endParaRPr>
          </a:p>
        </p:txBody>
      </p:sp>
      <p:pic>
        <p:nvPicPr>
          <p:cNvPr id="2" name="Picture 1"/>
          <p:cNvPicPr>
            <a:picLocks noChangeAspect="1"/>
          </p:cNvPicPr>
          <p:nvPr/>
        </p:nvPicPr>
        <p:blipFill>
          <a:blip r:embed="rId2"/>
          <a:stretch>
            <a:fillRect/>
          </a:stretch>
        </p:blipFill>
        <p:spPr>
          <a:xfrm>
            <a:off x="1533525" y="2227734"/>
            <a:ext cx="6162675" cy="40206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1278"/>
          <a:stretch/>
        </p:blipFill>
        <p:spPr>
          <a:xfrm>
            <a:off x="465039" y="364317"/>
            <a:ext cx="8221761" cy="5884083"/>
          </a:xfrm>
          <a:prstGeom prst="rect">
            <a:avLst/>
          </a:prstGeom>
        </p:spPr>
      </p:pic>
      <p:sp>
        <p:nvSpPr>
          <p:cNvPr id="5" name="Left Arrow 4"/>
          <p:cNvSpPr/>
          <p:nvPr/>
        </p:nvSpPr>
        <p:spPr>
          <a:xfrm>
            <a:off x="2209800" y="4724400"/>
            <a:ext cx="1676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wn Arrow 1"/>
          <p:cNvSpPr/>
          <p:nvPr/>
        </p:nvSpPr>
        <p:spPr>
          <a:xfrm>
            <a:off x="1371600" y="3124200"/>
            <a:ext cx="4572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92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0" y="457200"/>
            <a:ext cx="8441507" cy="5986048"/>
          </a:xfrm>
          <a:prstGeom prst="rect">
            <a:avLst/>
          </a:prstGeom>
        </p:spPr>
      </p:pic>
      <p:sp>
        <p:nvSpPr>
          <p:cNvPr id="6" name="Left Arrow 5"/>
          <p:cNvSpPr/>
          <p:nvPr/>
        </p:nvSpPr>
        <p:spPr>
          <a:xfrm>
            <a:off x="1600200" y="3075320"/>
            <a:ext cx="1676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5970" y="609600"/>
            <a:ext cx="7363630" cy="1295400"/>
          </a:xfrm>
        </p:spPr>
        <p:txBody>
          <a:bodyPr>
            <a:noAutofit/>
          </a:bodyPr>
          <a:lstStyle/>
          <a:p>
            <a:pPr algn="ctr"/>
            <a:r>
              <a:rPr lang="en-US" sz="4000" b="1" dirty="0" smtClean="0">
                <a:ln w="19050">
                  <a:solidFill>
                    <a:schemeClr val="bg1">
                      <a:alpha val="25000"/>
                    </a:schemeClr>
                  </a:solidFill>
                  <a:prstDash val="solid"/>
                  <a:round/>
                </a:ln>
                <a:solidFill>
                  <a:srgbClr val="FFFF00"/>
                </a:solidFill>
                <a:latin typeface="Arial Narrow" panose="020B0606020202030204" pitchFamily="34" charset="0"/>
              </a:rPr>
              <a:t>Aggregate Abstract </a:t>
            </a:r>
            <a:br>
              <a:rPr lang="en-US" sz="4000" b="1" dirty="0" smtClean="0">
                <a:ln w="19050">
                  <a:solidFill>
                    <a:schemeClr val="bg1">
                      <a:alpha val="25000"/>
                    </a:schemeClr>
                  </a:solidFill>
                  <a:prstDash val="solid"/>
                  <a:round/>
                </a:ln>
                <a:solidFill>
                  <a:srgbClr val="FFFF00"/>
                </a:solidFill>
                <a:latin typeface="Arial Narrow" panose="020B0606020202030204" pitchFamily="34" charset="0"/>
              </a:rPr>
            </a:br>
            <a:r>
              <a:rPr lang="en-US" sz="4000" b="1" dirty="0" smtClean="0">
                <a:ln w="19050">
                  <a:solidFill>
                    <a:schemeClr val="bg1">
                      <a:alpha val="25000"/>
                    </a:schemeClr>
                  </a:solidFill>
                  <a:prstDash val="solid"/>
                  <a:round/>
                </a:ln>
                <a:solidFill>
                  <a:srgbClr val="FFFF00"/>
                </a:solidFill>
                <a:latin typeface="Arial Narrow" panose="020B0606020202030204" pitchFamily="34" charset="0"/>
              </a:rPr>
              <a:t>Form 11 &amp; Form 11A (Back)</a:t>
            </a:r>
            <a:endParaRPr lang="en-US" sz="4000" dirty="0">
              <a:ln w="19050">
                <a:solidFill>
                  <a:schemeClr val="bg1">
                    <a:alpha val="25000"/>
                  </a:schemeClr>
                </a:solidFill>
                <a:prstDash val="solid"/>
                <a:round/>
              </a:ln>
              <a:latin typeface="Arial Narrow" panose="020B0606020202030204" pitchFamily="34" charset="0"/>
            </a:endParaRPr>
          </a:p>
        </p:txBody>
      </p:sp>
      <p:sp>
        <p:nvSpPr>
          <p:cNvPr id="2" name="Content Placeholder 1"/>
          <p:cNvSpPr>
            <a:spLocks noGrp="1"/>
          </p:cNvSpPr>
          <p:nvPr>
            <p:ph idx="1"/>
          </p:nvPr>
        </p:nvSpPr>
        <p:spPr>
          <a:xfrm>
            <a:off x="864382" y="2133600"/>
            <a:ext cx="7746218" cy="4267200"/>
          </a:xfrm>
          <a:noFill/>
          <a:ln>
            <a:noFill/>
          </a:ln>
        </p:spPr>
        <p:txBody>
          <a:bodyPr>
            <a:normAutofit fontScale="25000" lnSpcReduction="20000"/>
          </a:bodyPr>
          <a:lstStyle/>
          <a:p>
            <a:r>
              <a:rPr lang="en-US" sz="11200" b="1" dirty="0" smtClean="0">
                <a:solidFill>
                  <a:schemeClr val="tx1">
                    <a:lumMod val="95000"/>
                    <a:lumOff val="5000"/>
                  </a:schemeClr>
                </a:solidFill>
                <a:latin typeface="Arial Narrow" panose="020B0606020202030204" pitchFamily="34" charset="0"/>
              </a:rPr>
              <a:t>Complete the </a:t>
            </a:r>
            <a:r>
              <a:rPr lang="en-US" sz="11200" b="1" u="sng" dirty="0" smtClean="0">
                <a:solidFill>
                  <a:schemeClr val="tx1">
                    <a:lumMod val="95000"/>
                    <a:lumOff val="5000"/>
                  </a:schemeClr>
                </a:solidFill>
                <a:latin typeface="Arial Narrow" panose="020B0606020202030204" pitchFamily="34" charset="0"/>
              </a:rPr>
              <a:t>back</a:t>
            </a:r>
            <a:r>
              <a:rPr lang="en-US" sz="11200" b="1" dirty="0" smtClean="0">
                <a:solidFill>
                  <a:schemeClr val="tx1">
                    <a:lumMod val="95000"/>
                    <a:lumOff val="5000"/>
                  </a:schemeClr>
                </a:solidFill>
                <a:latin typeface="Arial Narrow" panose="020B0606020202030204" pitchFamily="34" charset="0"/>
              </a:rPr>
              <a:t> of the Form 11 or 11A </a:t>
            </a:r>
            <a:r>
              <a:rPr lang="en-US" sz="11200" b="1" u="sng" dirty="0" smtClean="0">
                <a:solidFill>
                  <a:schemeClr val="tx1">
                    <a:lumMod val="95000"/>
                    <a:lumOff val="5000"/>
                  </a:schemeClr>
                </a:solidFill>
                <a:latin typeface="Arial Narrow" panose="020B0606020202030204" pitchFamily="34" charset="0"/>
              </a:rPr>
              <a:t>FIRST</a:t>
            </a:r>
          </a:p>
          <a:p>
            <a:pPr marL="0" indent="0">
              <a:buNone/>
            </a:pPr>
            <a:endParaRPr lang="en-US" sz="4800" b="1" u="sng" dirty="0" smtClean="0">
              <a:solidFill>
                <a:schemeClr val="tx1">
                  <a:lumMod val="95000"/>
                  <a:lumOff val="5000"/>
                </a:schemeClr>
              </a:solidFill>
              <a:latin typeface="Arial Narrow" panose="020B0606020202030204" pitchFamily="34" charset="0"/>
            </a:endParaRPr>
          </a:p>
          <a:p>
            <a:pPr marL="914400" indent="-461963">
              <a:buFont typeface="Wingdings" panose="05000000000000000000" pitchFamily="2" charset="2"/>
              <a:buChar char="Ø"/>
            </a:pPr>
            <a:r>
              <a:rPr lang="en-US" sz="11200" dirty="0" smtClean="0">
                <a:solidFill>
                  <a:schemeClr val="tx1">
                    <a:lumMod val="95000"/>
                    <a:lumOff val="5000"/>
                  </a:schemeClr>
                </a:solidFill>
                <a:latin typeface="Arial Narrow" panose="020B0606020202030204" pitchFamily="34" charset="0"/>
              </a:rPr>
              <a:t>The information on the back of the Form 11 and 11A is used for reporting and auditing purposes. </a:t>
            </a:r>
          </a:p>
          <a:p>
            <a:pPr marL="452437" indent="0">
              <a:buNone/>
            </a:pPr>
            <a:endParaRPr lang="en-US" sz="4800" dirty="0" smtClean="0">
              <a:solidFill>
                <a:schemeClr val="tx1">
                  <a:lumMod val="95000"/>
                  <a:lumOff val="5000"/>
                </a:schemeClr>
              </a:solidFill>
              <a:latin typeface="Arial Narrow" panose="020B0606020202030204" pitchFamily="34" charset="0"/>
            </a:endParaRPr>
          </a:p>
          <a:p>
            <a:pPr marL="914400" indent="-461963">
              <a:buFont typeface="Wingdings" panose="05000000000000000000" pitchFamily="2" charset="2"/>
              <a:buChar char="Ø"/>
            </a:pPr>
            <a:r>
              <a:rPr lang="en-US" sz="11200" dirty="0" smtClean="0">
                <a:solidFill>
                  <a:schemeClr val="tx1">
                    <a:lumMod val="95000"/>
                    <a:lumOff val="5000"/>
                  </a:schemeClr>
                </a:solidFill>
                <a:latin typeface="Arial Narrow" panose="020B0606020202030204" pitchFamily="34" charset="0"/>
              </a:rPr>
              <a:t>There are formulas that will auto-populate the county name throughout the entire spreadsheet, if entered on the Form 11 back tab first.  </a:t>
            </a:r>
          </a:p>
          <a:p>
            <a:pPr marL="452437" indent="0">
              <a:buNone/>
            </a:pPr>
            <a:endParaRPr lang="en-US" sz="4800" dirty="0" smtClean="0">
              <a:solidFill>
                <a:schemeClr val="tx1">
                  <a:lumMod val="95000"/>
                  <a:lumOff val="5000"/>
                </a:schemeClr>
              </a:solidFill>
              <a:latin typeface="Arial Narrow" panose="020B0606020202030204" pitchFamily="34" charset="0"/>
            </a:endParaRPr>
          </a:p>
          <a:p>
            <a:pPr marL="914400" indent="-461963">
              <a:buFont typeface="Wingdings" panose="05000000000000000000" pitchFamily="2" charset="2"/>
              <a:buChar char="Ø"/>
            </a:pPr>
            <a:r>
              <a:rPr lang="en-US" sz="11200" u="sng" dirty="0" smtClean="0">
                <a:solidFill>
                  <a:schemeClr val="tx1">
                    <a:lumMod val="95000"/>
                    <a:lumOff val="5000"/>
                  </a:schemeClr>
                </a:solidFill>
                <a:latin typeface="Arial Narrow" panose="020B0606020202030204" pitchFamily="34" charset="0"/>
              </a:rPr>
              <a:t>Total</a:t>
            </a:r>
            <a:r>
              <a:rPr lang="en-US" sz="11200" dirty="0" smtClean="0">
                <a:solidFill>
                  <a:schemeClr val="tx1">
                    <a:lumMod val="95000"/>
                    <a:lumOff val="5000"/>
                  </a:schemeClr>
                </a:solidFill>
                <a:latin typeface="Arial Narrow" panose="020B0606020202030204" pitchFamily="34" charset="0"/>
              </a:rPr>
              <a:t> fields in each section have formulas that will calculate the values.  </a:t>
            </a:r>
          </a:p>
          <a:p>
            <a:pPr marL="857250" lvl="1" indent="-7938">
              <a:buNone/>
            </a:pPr>
            <a:r>
              <a:rPr lang="en-US" sz="5900" dirty="0" smtClean="0">
                <a:solidFill>
                  <a:schemeClr val="tx1">
                    <a:lumMod val="95000"/>
                    <a:lumOff val="5000"/>
                  </a:schemeClr>
                </a:solidFill>
                <a:latin typeface="Arial Narrow" panose="020B0606020202030204" pitchFamily="34" charset="0"/>
              </a:rPr>
              <a:t>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5970" y="609600"/>
            <a:ext cx="7439830" cy="1143000"/>
          </a:xfrm>
        </p:spPr>
        <p:txBody>
          <a:bodyPr>
            <a:noAutofit/>
          </a:bodyPr>
          <a:lstStyle/>
          <a:p>
            <a:pPr algn="ct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Aggregate Abstract </a:t>
            </a:r>
            <a:br>
              <a:rPr lang="en-US" sz="4000" b="1" dirty="0" smtClean="0">
                <a:ln w="28575">
                  <a:solidFill>
                    <a:schemeClr val="bg1">
                      <a:alpha val="25000"/>
                    </a:schemeClr>
                  </a:solidFill>
                  <a:prstDash val="solid"/>
                  <a:round/>
                </a:ln>
                <a:solidFill>
                  <a:srgbClr val="FFFF00"/>
                </a:solidFill>
                <a:latin typeface="Arial Narrow" panose="020B0606020202030204" pitchFamily="34" charset="0"/>
              </a:rPr>
            </a:b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Form 11 &amp; Form 11A (Back)</a:t>
            </a:r>
            <a:endParaRPr lang="en-US" sz="4000" b="1" dirty="0">
              <a:ln w="28575">
                <a:solidFill>
                  <a:schemeClr val="bg1">
                    <a:alpha val="25000"/>
                  </a:schemeClr>
                </a:solidFill>
                <a:prstDash val="solid"/>
                <a:round/>
              </a:ln>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533400" y="1828800"/>
            <a:ext cx="8343900" cy="4895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5970" y="609600"/>
            <a:ext cx="7439830" cy="1295400"/>
          </a:xfrm>
        </p:spPr>
        <p:txBody>
          <a:bodyPr>
            <a:noAutofit/>
          </a:bodyPr>
          <a:lstStyle/>
          <a:p>
            <a:pPr algn="ctr"/>
            <a:r>
              <a:rPr lang="en-US" sz="4000" b="1" dirty="0" smtClean="0">
                <a:ln w="19050">
                  <a:solidFill>
                    <a:schemeClr val="bg1">
                      <a:alpha val="25000"/>
                    </a:schemeClr>
                  </a:solidFill>
                  <a:prstDash val="solid"/>
                  <a:round/>
                </a:ln>
                <a:solidFill>
                  <a:srgbClr val="FFFF00"/>
                </a:solidFill>
                <a:latin typeface="Arial Narrow" panose="020B0606020202030204" pitchFamily="34" charset="0"/>
              </a:rPr>
              <a:t>Aggregate Abstract </a:t>
            </a:r>
            <a:br>
              <a:rPr lang="en-US" sz="4000" b="1" dirty="0" smtClean="0">
                <a:ln w="19050">
                  <a:solidFill>
                    <a:schemeClr val="bg1">
                      <a:alpha val="25000"/>
                    </a:schemeClr>
                  </a:solidFill>
                  <a:prstDash val="solid"/>
                  <a:round/>
                </a:ln>
                <a:solidFill>
                  <a:srgbClr val="FFFF00"/>
                </a:solidFill>
                <a:latin typeface="Arial Narrow" panose="020B0606020202030204" pitchFamily="34" charset="0"/>
              </a:rPr>
            </a:br>
            <a:r>
              <a:rPr lang="en-US" sz="4000" b="1" dirty="0" smtClean="0">
                <a:ln w="19050">
                  <a:solidFill>
                    <a:schemeClr val="bg1">
                      <a:alpha val="25000"/>
                    </a:schemeClr>
                  </a:solidFill>
                  <a:prstDash val="solid"/>
                  <a:round/>
                </a:ln>
                <a:solidFill>
                  <a:srgbClr val="FFFF00"/>
                </a:solidFill>
                <a:latin typeface="Arial Narrow" panose="020B0606020202030204" pitchFamily="34" charset="0"/>
              </a:rPr>
              <a:t>Form 11 &amp; Form 11A (Back)</a:t>
            </a:r>
            <a:endParaRPr lang="en-US" sz="4000" dirty="0">
              <a:ln w="19050">
                <a:solidFill>
                  <a:schemeClr val="bg1">
                    <a:alpha val="25000"/>
                  </a:schemeClr>
                </a:solidFill>
                <a:prstDash val="solid"/>
                <a:round/>
              </a:ln>
              <a:latin typeface="Arial Narrow" panose="020B0606020202030204" pitchFamily="34" charset="0"/>
            </a:endParaRPr>
          </a:p>
        </p:txBody>
      </p:sp>
      <p:sp>
        <p:nvSpPr>
          <p:cNvPr id="4" name="Content Placeholder 3"/>
          <p:cNvSpPr>
            <a:spLocks noGrp="1"/>
          </p:cNvSpPr>
          <p:nvPr>
            <p:ph idx="1"/>
          </p:nvPr>
        </p:nvSpPr>
        <p:spPr>
          <a:xfrm>
            <a:off x="609600" y="2133600"/>
            <a:ext cx="8001000" cy="4419600"/>
          </a:xfrm>
          <a:ln>
            <a:solidFill>
              <a:schemeClr val="bg1"/>
            </a:solidFill>
          </a:ln>
        </p:spPr>
        <p:txBody>
          <a:bodyPr>
            <a:normAutofit/>
          </a:bodyPr>
          <a:lstStyle/>
          <a:p>
            <a:r>
              <a:rPr lang="en-US" sz="2000" b="1" dirty="0" smtClean="0">
                <a:solidFill>
                  <a:schemeClr val="tx1">
                    <a:lumMod val="95000"/>
                    <a:lumOff val="5000"/>
                  </a:schemeClr>
                </a:solidFill>
                <a:latin typeface="Arial Narrow" panose="020B0606020202030204" pitchFamily="34" charset="0"/>
              </a:rPr>
              <a:t>New Construction </a:t>
            </a:r>
            <a:r>
              <a:rPr lang="en-US" sz="2000" dirty="0" smtClean="0">
                <a:solidFill>
                  <a:schemeClr val="tx1">
                    <a:lumMod val="95000"/>
                    <a:lumOff val="5000"/>
                  </a:schemeClr>
                </a:solidFill>
                <a:latin typeface="Arial Narrow" panose="020B0606020202030204" pitchFamily="34" charset="0"/>
              </a:rPr>
              <a:t>figures come from the assessor’s assessment book.  The clerk is responsible for adding those figures with the </a:t>
            </a:r>
            <a:r>
              <a:rPr lang="en-US" sz="2000" b="1" dirty="0" smtClean="0">
                <a:solidFill>
                  <a:schemeClr val="tx1">
                    <a:lumMod val="95000"/>
                    <a:lumOff val="5000"/>
                  </a:schemeClr>
                </a:solidFill>
                <a:latin typeface="Arial Narrow" panose="020B0606020202030204" pitchFamily="34" charset="0"/>
              </a:rPr>
              <a:t>New Construction</a:t>
            </a:r>
            <a:r>
              <a:rPr lang="en-US" sz="2000" dirty="0" smtClean="0">
                <a:solidFill>
                  <a:schemeClr val="tx1">
                    <a:lumMod val="95000"/>
                    <a:lumOff val="5000"/>
                  </a:schemeClr>
                </a:solidFill>
                <a:latin typeface="Arial Narrow" panose="020B0606020202030204" pitchFamily="34" charset="0"/>
              </a:rPr>
              <a:t> from all locally assessed property of centrally assessed companies.  </a:t>
            </a:r>
            <a:endParaRPr lang="en-US" sz="2000" dirty="0">
              <a:solidFill>
                <a:schemeClr val="tx1">
                  <a:lumMod val="95000"/>
                  <a:lumOff val="5000"/>
                </a:schemeClr>
              </a:solidFill>
              <a:latin typeface="Arial Narrow" panose="020B0606020202030204" pitchFamily="34" charset="0"/>
            </a:endParaRPr>
          </a:p>
          <a:p>
            <a:pPr marL="914400" indent="-452438">
              <a:buFont typeface="Wingdings" panose="05000000000000000000" pitchFamily="2" charset="2"/>
              <a:buChar char="Ø"/>
            </a:pPr>
            <a:r>
              <a:rPr lang="en-US" sz="2000" dirty="0" smtClean="0">
                <a:solidFill>
                  <a:schemeClr val="tx1">
                    <a:lumMod val="95000"/>
                    <a:lumOff val="5000"/>
                  </a:schemeClr>
                </a:solidFill>
                <a:latin typeface="Arial Narrow" panose="020B0606020202030204" pitchFamily="34" charset="0"/>
              </a:rPr>
              <a:t>You will find this information on the Schedule 14, Line 17.   </a:t>
            </a:r>
          </a:p>
          <a:p>
            <a:r>
              <a:rPr lang="en-US" sz="2000" b="1" dirty="0" smtClean="0">
                <a:solidFill>
                  <a:schemeClr val="tx1">
                    <a:lumMod val="95000"/>
                    <a:lumOff val="5000"/>
                  </a:schemeClr>
                </a:solidFill>
                <a:latin typeface="Arial Narrow" panose="020B0606020202030204" pitchFamily="34" charset="0"/>
              </a:rPr>
              <a:t>TIF Incremental Finance Property – </a:t>
            </a:r>
            <a:r>
              <a:rPr lang="en-US" sz="2000" dirty="0" smtClean="0">
                <a:solidFill>
                  <a:schemeClr val="tx1">
                    <a:lumMod val="95000"/>
                    <a:lumOff val="5000"/>
                  </a:schemeClr>
                </a:solidFill>
                <a:latin typeface="Arial Narrow" panose="020B0606020202030204" pitchFamily="34" charset="0"/>
              </a:rPr>
              <a:t>Only the amount of the </a:t>
            </a:r>
            <a:r>
              <a:rPr lang="en-US" sz="2000" dirty="0" err="1" smtClean="0">
                <a:solidFill>
                  <a:schemeClr val="tx1">
                    <a:lumMod val="95000"/>
                    <a:lumOff val="5000"/>
                  </a:schemeClr>
                </a:solidFill>
                <a:latin typeface="Arial Narrow" panose="020B0606020202030204" pitchFamily="34" charset="0"/>
              </a:rPr>
              <a:t>TIF</a:t>
            </a:r>
            <a:r>
              <a:rPr lang="en-US" sz="2000" dirty="0" smtClean="0">
                <a:solidFill>
                  <a:schemeClr val="tx1">
                    <a:lumMod val="95000"/>
                    <a:lumOff val="5000"/>
                  </a:schemeClr>
                </a:solidFill>
                <a:latin typeface="Arial Narrow" panose="020B0606020202030204" pitchFamily="34" charset="0"/>
              </a:rPr>
              <a:t> incremental increase is reported on the back of the Form 11 and Form 11A.</a:t>
            </a:r>
          </a:p>
          <a:p>
            <a:pPr marL="914400" indent="-452438">
              <a:buFont typeface="Wingdings" panose="05000000000000000000" pitchFamily="2" charset="2"/>
              <a:buChar char="Ø"/>
            </a:pPr>
            <a:r>
              <a:rPr lang="en-US" sz="2000" dirty="0" smtClean="0">
                <a:solidFill>
                  <a:schemeClr val="tx1">
                    <a:lumMod val="95000"/>
                    <a:lumOff val="5000"/>
                  </a:schemeClr>
                </a:solidFill>
                <a:latin typeface="Arial Narrow" panose="020B0606020202030204" pitchFamily="34" charset="0"/>
              </a:rPr>
              <a:t>Example:  Base = $100</a:t>
            </a:r>
            <a:r>
              <a:rPr lang="en-US" sz="2000" dirty="0">
                <a:solidFill>
                  <a:schemeClr val="tx1">
                    <a:lumMod val="95000"/>
                    <a:lumOff val="5000"/>
                  </a:schemeClr>
                </a:solidFill>
                <a:latin typeface="Arial Narrow" panose="020B0606020202030204" pitchFamily="34" charset="0"/>
              </a:rPr>
              <a:t> </a:t>
            </a:r>
            <a:r>
              <a:rPr lang="en-US" sz="2000" dirty="0" smtClean="0">
                <a:solidFill>
                  <a:schemeClr val="tx1">
                    <a:lumMod val="95000"/>
                    <a:lumOff val="5000"/>
                  </a:schemeClr>
                </a:solidFill>
                <a:latin typeface="Arial Narrow" panose="020B0606020202030204" pitchFamily="34" charset="0"/>
              </a:rPr>
              <a:t>+ Incremental Increase for 2016 of $200.  The amount entered in </a:t>
            </a:r>
            <a:r>
              <a:rPr lang="en-US" sz="2000" dirty="0" err="1" smtClean="0">
                <a:solidFill>
                  <a:schemeClr val="tx1">
                    <a:lumMod val="95000"/>
                    <a:lumOff val="5000"/>
                  </a:schemeClr>
                </a:solidFill>
                <a:latin typeface="Arial Narrow" panose="020B0606020202030204" pitchFamily="34" charset="0"/>
              </a:rPr>
              <a:t>TIF</a:t>
            </a:r>
            <a:r>
              <a:rPr lang="en-US" sz="2000" dirty="0" smtClean="0">
                <a:solidFill>
                  <a:schemeClr val="tx1">
                    <a:lumMod val="95000"/>
                    <a:lumOff val="5000"/>
                  </a:schemeClr>
                </a:solidFill>
                <a:latin typeface="Arial Narrow" panose="020B0606020202030204" pitchFamily="34" charset="0"/>
              </a:rPr>
              <a:t> on the </a:t>
            </a:r>
            <a:r>
              <a:rPr lang="en-US" sz="2000" u="sng" dirty="0" smtClean="0">
                <a:solidFill>
                  <a:schemeClr val="tx1">
                    <a:lumMod val="95000"/>
                    <a:lumOff val="5000"/>
                  </a:schemeClr>
                </a:solidFill>
                <a:latin typeface="Arial Narrow" panose="020B0606020202030204" pitchFamily="34" charset="0"/>
              </a:rPr>
              <a:t>back</a:t>
            </a:r>
            <a:r>
              <a:rPr lang="en-US" sz="2000" dirty="0" smtClean="0">
                <a:solidFill>
                  <a:schemeClr val="tx1">
                    <a:lumMod val="95000"/>
                    <a:lumOff val="5000"/>
                  </a:schemeClr>
                </a:solidFill>
                <a:latin typeface="Arial Narrow" panose="020B0606020202030204" pitchFamily="34" charset="0"/>
              </a:rPr>
              <a:t> of the form is $200 for that particular property.  If the incremental increase for 2017 is $150, the amount entered in </a:t>
            </a:r>
            <a:r>
              <a:rPr lang="en-US" sz="2000" dirty="0" err="1" smtClean="0">
                <a:solidFill>
                  <a:schemeClr val="tx1">
                    <a:lumMod val="95000"/>
                    <a:lumOff val="5000"/>
                  </a:schemeClr>
                </a:solidFill>
                <a:latin typeface="Arial Narrow" panose="020B0606020202030204" pitchFamily="34" charset="0"/>
              </a:rPr>
              <a:t>TIF</a:t>
            </a:r>
            <a:r>
              <a:rPr lang="en-US" sz="2000" dirty="0" smtClean="0">
                <a:solidFill>
                  <a:schemeClr val="tx1">
                    <a:lumMod val="95000"/>
                    <a:lumOff val="5000"/>
                  </a:schemeClr>
                </a:solidFill>
                <a:latin typeface="Arial Narrow" panose="020B0606020202030204" pitchFamily="34" charset="0"/>
              </a:rPr>
              <a:t> on the back of the form is $350 for that particular property.</a:t>
            </a:r>
          </a:p>
          <a:p>
            <a:pPr marL="1376363" indent="-452438">
              <a:buFont typeface="Wingdings" panose="05000000000000000000" pitchFamily="2" charset="2"/>
              <a:buChar char="§"/>
            </a:pPr>
            <a:r>
              <a:rPr lang="en-US" sz="2000" dirty="0" smtClean="0">
                <a:solidFill>
                  <a:schemeClr val="tx1">
                    <a:lumMod val="95000"/>
                    <a:lumOff val="5000"/>
                  </a:schemeClr>
                </a:solidFill>
                <a:latin typeface="Arial Narrow" panose="020B0606020202030204" pitchFamily="34" charset="0"/>
              </a:rPr>
              <a:t>Remember – The back is for reporting purposes and </a:t>
            </a:r>
            <a:r>
              <a:rPr lang="en-US" sz="2000" u="sng" dirty="0" smtClean="0">
                <a:solidFill>
                  <a:schemeClr val="tx1">
                    <a:lumMod val="95000"/>
                    <a:lumOff val="5000"/>
                  </a:schemeClr>
                </a:solidFill>
                <a:latin typeface="Arial Narrow" panose="020B0606020202030204" pitchFamily="34" charset="0"/>
              </a:rPr>
              <a:t>both the base and the incremental increase go on the front of the Form 11 and 11A.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5970" y="609600"/>
            <a:ext cx="7439830" cy="1295400"/>
          </a:xfrm>
        </p:spPr>
        <p:txBody>
          <a:bodyPr>
            <a:noAutofit/>
          </a:bodyPr>
          <a:lstStyle/>
          <a:p>
            <a:pPr algn="ct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Aggregate Abstract </a:t>
            </a:r>
            <a:br>
              <a:rPr lang="en-US" sz="4000" b="1" dirty="0" smtClean="0">
                <a:ln w="28575">
                  <a:solidFill>
                    <a:schemeClr val="bg1">
                      <a:alpha val="25000"/>
                    </a:schemeClr>
                  </a:solidFill>
                  <a:prstDash val="solid"/>
                  <a:round/>
                </a:ln>
                <a:solidFill>
                  <a:srgbClr val="FFFF00"/>
                </a:solidFill>
                <a:latin typeface="Arial Narrow" panose="020B0606020202030204" pitchFamily="34" charset="0"/>
              </a:rPr>
            </a:br>
            <a:r>
              <a:rPr lang="en-US" sz="4000" b="1" dirty="0" smtClean="0">
                <a:ln w="28575">
                  <a:solidFill>
                    <a:schemeClr val="bg1">
                      <a:alpha val="25000"/>
                    </a:schemeClr>
                  </a:solidFill>
                  <a:prstDash val="solid"/>
                  <a:round/>
                </a:ln>
                <a:solidFill>
                  <a:srgbClr val="FFFF00"/>
                </a:solidFill>
                <a:latin typeface="Arial Narrow" panose="020B0606020202030204" pitchFamily="34" charset="0"/>
              </a:rPr>
              <a:t>Form 11 &amp; Form 11A (Back)</a:t>
            </a:r>
            <a:endParaRPr lang="en-US" sz="4000" b="1" dirty="0">
              <a:ln w="28575">
                <a:solidFill>
                  <a:schemeClr val="bg1">
                    <a:alpha val="25000"/>
                  </a:schemeClr>
                </a:solidFill>
                <a:prstDash val="solid"/>
                <a:round/>
              </a:ln>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533400" y="2266950"/>
            <a:ext cx="8153400" cy="260985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26611</TotalTime>
  <Words>1939</Words>
  <Application>Microsoft Office PowerPoint</Application>
  <PresentationFormat>On-screen Show (4:3)</PresentationFormat>
  <Paragraphs>190</Paragraphs>
  <Slides>38</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 Narrow</vt:lpstr>
      <vt:lpstr>Arial Rounded MT Bold</vt:lpstr>
      <vt:lpstr>Calibri</vt:lpstr>
      <vt:lpstr>Century Gothic</vt:lpstr>
      <vt:lpstr>Wingdings</vt:lpstr>
      <vt:lpstr>Wingdings 3</vt:lpstr>
      <vt:lpstr>Ion Boardroom</vt:lpstr>
      <vt:lpstr>Aggregate Abstract  Form 11 &amp; Form 11A</vt:lpstr>
      <vt:lpstr>Aggregate Abstract  Form 11 &amp; Form 11A</vt:lpstr>
      <vt:lpstr>Aggregate Abstract  Form 11 &amp; Form 11A</vt:lpstr>
      <vt:lpstr>PowerPoint Presentation</vt:lpstr>
      <vt:lpstr>PowerPoint Presentation</vt:lpstr>
      <vt:lpstr>Aggregate Abstract  Form 11 &amp; Form 11A (Back)</vt:lpstr>
      <vt:lpstr>Aggregate Abstract  Form 11 &amp; Form 11A (Back)</vt:lpstr>
      <vt:lpstr>Aggregate Abstract  Form 11 &amp; Form 11A (Back)</vt:lpstr>
      <vt:lpstr>Aggregate Abstract  Form 11 &amp; Form 11A (Back)</vt:lpstr>
      <vt:lpstr>Aggregate Abstract  Form 11 &amp; Form 11A (Back)</vt:lpstr>
      <vt:lpstr>Aggregate Abstract  Form 11 &amp; Form 11A (Back)</vt:lpstr>
      <vt:lpstr>Aggregate Abstract  Form 11 &amp; Form 11A (Back)</vt:lpstr>
      <vt:lpstr>Aggregate Abstract  Form 11 &amp; Form 11A (Back)</vt:lpstr>
      <vt:lpstr>Aggregate Abstract  Form 11 &amp; Form 11A (Front)</vt:lpstr>
      <vt:lpstr>Aggregate Abstract  Form 11 &amp; Form 11A (Front)</vt:lpstr>
      <vt:lpstr>Aggregate Abstract  Form 11 &amp; Form 11A (Front)</vt:lpstr>
      <vt:lpstr>Aggregate Abstract - Form 11 (Front) Real Property</vt:lpstr>
      <vt:lpstr>Aggregate Abstract  Form 11 &amp; Form 11A (Front)</vt:lpstr>
      <vt:lpstr>Aggregate Abstract - Form 11 (Front) Personal Property (Livestock)</vt:lpstr>
      <vt:lpstr>Aggregate Abstract - Form 11 (Front) Personal Property </vt:lpstr>
      <vt:lpstr>Aggregate Abstract  Form 11 &amp; Form 11A (Front)</vt:lpstr>
      <vt:lpstr>Aggregate Abstract  Form 11 &amp; Form 11A (Front)</vt:lpstr>
      <vt:lpstr>Aggregate Abstract  Form 11A (Back)</vt:lpstr>
      <vt:lpstr>Aggregate Abstract  Form 11A (Front)</vt:lpstr>
      <vt:lpstr>Aggregate Abstract Form 11A (Front)</vt:lpstr>
      <vt:lpstr>Aggregate Abstract - Form 11A (Front) Real Property</vt:lpstr>
      <vt:lpstr>Aggregate Abstract Form 11A (Front)</vt:lpstr>
      <vt:lpstr>Aggregate Abstract - Form 11A (Front) Personal Property (Livestock)</vt:lpstr>
      <vt:lpstr>Aggregate Abstract - Form 11A (Front) Personal Property</vt:lpstr>
      <vt:lpstr>Chapter 100 Report </vt:lpstr>
      <vt:lpstr>Aggregate Abstract Chapter 100</vt:lpstr>
      <vt:lpstr>Submission of Aggregate Abstract Form 11, Form 11A, &amp; Chapter 100</vt:lpstr>
      <vt:lpstr>Why is it important that we keep local and centrally assessed values separate?</vt:lpstr>
      <vt:lpstr>Utilization of the Form 11 and 11A Information</vt:lpstr>
      <vt:lpstr>Utilization of the Form 11 and 11A Information</vt:lpstr>
      <vt:lpstr>Utilization of the Form 11 and 11A Information</vt:lpstr>
      <vt:lpstr>Summary</vt:lpstr>
      <vt:lpstr>QUESTIONS?????</vt:lpstr>
    </vt:vector>
  </TitlesOfParts>
  <Company>Office Of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Aggregate Abstract  Form 11 &amp; Form 11A</dc:title>
  <dc:creator>WankuS</dc:creator>
  <cp:lastModifiedBy>Jacobs, Stacey</cp:lastModifiedBy>
  <cp:revision>1039</cp:revision>
  <cp:lastPrinted>2019-01-16T15:38:58Z</cp:lastPrinted>
  <dcterms:created xsi:type="dcterms:W3CDTF">2013-09-11T19:01:53Z</dcterms:created>
  <dcterms:modified xsi:type="dcterms:W3CDTF">2019-02-07T14:45:14Z</dcterms:modified>
</cp:coreProperties>
</file>