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8"/>
  </p:notesMasterIdLst>
  <p:handoutMasterIdLst>
    <p:handoutMasterId r:id="rId39"/>
  </p:handoutMasterIdLst>
  <p:sldIdLst>
    <p:sldId id="256" r:id="rId2"/>
    <p:sldId id="297" r:id="rId3"/>
    <p:sldId id="304" r:id="rId4"/>
    <p:sldId id="298" r:id="rId5"/>
    <p:sldId id="299" r:id="rId6"/>
    <p:sldId id="317" r:id="rId7"/>
    <p:sldId id="300" r:id="rId8"/>
    <p:sldId id="305" r:id="rId9"/>
    <p:sldId id="301" r:id="rId10"/>
    <p:sldId id="282" r:id="rId11"/>
    <p:sldId id="270" r:id="rId12"/>
    <p:sldId id="303" r:id="rId13"/>
    <p:sldId id="293" r:id="rId14"/>
    <p:sldId id="302" r:id="rId15"/>
    <p:sldId id="307" r:id="rId16"/>
    <p:sldId id="289" r:id="rId17"/>
    <p:sldId id="295" r:id="rId18"/>
    <p:sldId id="296" r:id="rId19"/>
    <p:sldId id="288" r:id="rId20"/>
    <p:sldId id="290" r:id="rId21"/>
    <p:sldId id="291" r:id="rId22"/>
    <p:sldId id="292" r:id="rId23"/>
    <p:sldId id="308" r:id="rId24"/>
    <p:sldId id="309" r:id="rId25"/>
    <p:sldId id="319" r:id="rId26"/>
    <p:sldId id="320" r:id="rId27"/>
    <p:sldId id="278" r:id="rId28"/>
    <p:sldId id="276" r:id="rId29"/>
    <p:sldId id="321" r:id="rId30"/>
    <p:sldId id="284" r:id="rId31"/>
    <p:sldId id="314" r:id="rId32"/>
    <p:sldId id="315" r:id="rId33"/>
    <p:sldId id="316" r:id="rId34"/>
    <p:sldId id="318" r:id="rId35"/>
    <p:sldId id="277" r:id="rId36"/>
    <p:sldId id="285"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206" autoAdjust="0"/>
  </p:normalViewPr>
  <p:slideViewPr>
    <p:cSldViewPr snapToGrid="0">
      <p:cViewPr varScale="1">
        <p:scale>
          <a:sx n="76" d="100"/>
          <a:sy n="76" d="100"/>
        </p:scale>
        <p:origin x="946" y="67"/>
      </p:cViewPr>
      <p:guideLst>
        <p:guide orient="horz" pos="2184"/>
        <p:guide pos="3840"/>
      </p:guideLst>
    </p:cSldViewPr>
  </p:slideViewPr>
  <p:outlineViewPr>
    <p:cViewPr>
      <p:scale>
        <a:sx n="33" d="100"/>
        <a:sy n="33" d="100"/>
      </p:scale>
      <p:origin x="0" y="-13362"/>
    </p:cViewPr>
  </p:outlineViewPr>
  <p:notesTextViewPr>
    <p:cViewPr>
      <p:scale>
        <a:sx n="1" d="1"/>
        <a:sy n="1" d="1"/>
      </p:scale>
      <p:origin x="0" y="0"/>
    </p:cViewPr>
  </p:notesTextViewPr>
  <p:sorterViewPr>
    <p:cViewPr>
      <p:scale>
        <a:sx n="100" d="100"/>
        <a:sy n="100" d="100"/>
      </p:scale>
      <p:origin x="0" y="-7230"/>
    </p:cViewPr>
  </p:sorterViewPr>
  <p:notesViewPr>
    <p:cSldViewPr snapToGrid="0" showGuides="1">
      <p:cViewPr varScale="1">
        <p:scale>
          <a:sx n="66" d="100"/>
          <a:sy n="66" d="100"/>
        </p:scale>
        <p:origin x="325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4/27/2021</a:t>
            </a:r>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smtClean="0"/>
              <a:t>Amy S. Westermann, Chief Counsel, State Tax Commission of Missouri</a:t>
            </a:r>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880C2C7-D2EA-43E2-AD42-64073B85318D}" type="slidenum">
              <a:rPr lang="en-US" smtClean="0"/>
              <a:t>‹#›</a:t>
            </a:fld>
            <a:endParaRPr lang="en-US"/>
          </a:p>
        </p:txBody>
      </p:sp>
    </p:spTree>
    <p:extLst>
      <p:ext uri="{BB962C8B-B14F-4D97-AF65-F5344CB8AC3E}">
        <p14:creationId xmlns:p14="http://schemas.microsoft.com/office/powerpoint/2010/main" val="23727584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4/27/2021</a:t>
            </a:r>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smtClean="0"/>
              <a:t>Amy S. Westermann, Chief Counsel, State Tax Commission of Missouri</a:t>
            </a:r>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050653-EB4E-4195-8194-2868B09AB725}" type="slidenum">
              <a:rPr lang="en-US" smtClean="0"/>
              <a:t>‹#›</a:t>
            </a:fld>
            <a:endParaRPr lang="en-US"/>
          </a:p>
        </p:txBody>
      </p:sp>
    </p:spTree>
    <p:extLst>
      <p:ext uri="{BB962C8B-B14F-4D97-AF65-F5344CB8AC3E}">
        <p14:creationId xmlns:p14="http://schemas.microsoft.com/office/powerpoint/2010/main" val="106549731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4/27/2021</a:t>
            </a:r>
            <a:endParaRPr lang="en-US" dirty="0"/>
          </a:p>
        </p:txBody>
      </p:sp>
      <p:sp>
        <p:nvSpPr>
          <p:cNvPr id="5" name="Footer Placeholder 4"/>
          <p:cNvSpPr>
            <a:spLocks noGrp="1"/>
          </p:cNvSpPr>
          <p:nvPr>
            <p:ph type="ftr" sz="quarter" idx="11"/>
          </p:nvPr>
        </p:nvSpPr>
        <p:spPr/>
        <p:txBody>
          <a:bodyPr/>
          <a:lstStyle/>
          <a:p>
            <a:r>
              <a:rPr lang="en-US" dirty="0" smtClean="0"/>
              <a:t>Amy S. Westermann, Chief Counsel, State Tax Commission of Missouri</a:t>
            </a:r>
            <a:endParaRPr lang="en-US" dirty="0"/>
          </a:p>
        </p:txBody>
      </p:sp>
      <p:sp>
        <p:nvSpPr>
          <p:cNvPr id="6" name="Slide Number Placeholder 5"/>
          <p:cNvSpPr>
            <a:spLocks noGrp="1"/>
          </p:cNvSpPr>
          <p:nvPr>
            <p:ph type="sldNum" sz="quarter" idx="12"/>
          </p:nvPr>
        </p:nvSpPr>
        <p:spPr/>
        <p:txBody>
          <a:bodyPr/>
          <a:lstStyle/>
          <a:p>
            <a:fld id="{E9050653-EB4E-4195-8194-2868B09AB725}" type="slidenum">
              <a:rPr lang="en-US" smtClean="0"/>
              <a:t>1</a:t>
            </a:fld>
            <a:endParaRPr lang="en-US" dirty="0"/>
          </a:p>
        </p:txBody>
      </p:sp>
    </p:spTree>
    <p:extLst>
      <p:ext uri="{BB962C8B-B14F-4D97-AF65-F5344CB8AC3E}">
        <p14:creationId xmlns:p14="http://schemas.microsoft.com/office/powerpoint/2010/main" val="2656546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Date Placeholder 3"/>
          <p:cNvSpPr>
            <a:spLocks noGrp="1"/>
          </p:cNvSpPr>
          <p:nvPr>
            <p:ph type="dt" idx="10"/>
          </p:nvPr>
        </p:nvSpPr>
        <p:spPr/>
        <p:txBody>
          <a:bodyPr/>
          <a:lstStyle/>
          <a:p>
            <a:r>
              <a:rPr lang="en-US" dirty="0" smtClean="0"/>
              <a:t>4/27/2021</a:t>
            </a:r>
            <a:endParaRPr lang="en-US" dirty="0"/>
          </a:p>
        </p:txBody>
      </p:sp>
      <p:sp>
        <p:nvSpPr>
          <p:cNvPr id="5" name="Footer Placeholder 4"/>
          <p:cNvSpPr>
            <a:spLocks noGrp="1"/>
          </p:cNvSpPr>
          <p:nvPr>
            <p:ph type="ftr" sz="quarter" idx="11"/>
          </p:nvPr>
        </p:nvSpPr>
        <p:spPr/>
        <p:txBody>
          <a:bodyPr/>
          <a:lstStyle/>
          <a:p>
            <a:r>
              <a:rPr lang="en-US" dirty="0" smtClean="0"/>
              <a:t>Amy S. Westermann, Chief Counsel, State Tax Commission of Missouri</a:t>
            </a:r>
            <a:endParaRPr lang="en-US" dirty="0"/>
          </a:p>
        </p:txBody>
      </p:sp>
      <p:sp>
        <p:nvSpPr>
          <p:cNvPr id="6" name="Slide Number Placeholder 5"/>
          <p:cNvSpPr>
            <a:spLocks noGrp="1"/>
          </p:cNvSpPr>
          <p:nvPr>
            <p:ph type="sldNum" sz="quarter" idx="12"/>
          </p:nvPr>
        </p:nvSpPr>
        <p:spPr/>
        <p:txBody>
          <a:bodyPr/>
          <a:lstStyle/>
          <a:p>
            <a:fld id="{E9050653-EB4E-4195-8194-2868B09AB725}" type="slidenum">
              <a:rPr lang="en-US" smtClean="0"/>
              <a:t>21</a:t>
            </a:fld>
            <a:endParaRPr lang="en-US" dirty="0"/>
          </a:p>
        </p:txBody>
      </p:sp>
    </p:spTree>
    <p:extLst>
      <p:ext uri="{BB962C8B-B14F-4D97-AF65-F5344CB8AC3E}">
        <p14:creationId xmlns:p14="http://schemas.microsoft.com/office/powerpoint/2010/main" val="394126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Date Placeholder 3"/>
          <p:cNvSpPr>
            <a:spLocks noGrp="1"/>
          </p:cNvSpPr>
          <p:nvPr>
            <p:ph type="dt" idx="10"/>
          </p:nvPr>
        </p:nvSpPr>
        <p:spPr/>
        <p:txBody>
          <a:bodyPr/>
          <a:lstStyle/>
          <a:p>
            <a:r>
              <a:rPr lang="en-US" dirty="0" smtClean="0"/>
              <a:t>4/27/2021</a:t>
            </a:r>
            <a:endParaRPr lang="en-US" dirty="0"/>
          </a:p>
        </p:txBody>
      </p:sp>
      <p:sp>
        <p:nvSpPr>
          <p:cNvPr id="5" name="Footer Placeholder 4"/>
          <p:cNvSpPr>
            <a:spLocks noGrp="1"/>
          </p:cNvSpPr>
          <p:nvPr>
            <p:ph type="ftr" sz="quarter" idx="11"/>
          </p:nvPr>
        </p:nvSpPr>
        <p:spPr/>
        <p:txBody>
          <a:bodyPr/>
          <a:lstStyle/>
          <a:p>
            <a:r>
              <a:rPr lang="en-US" dirty="0" smtClean="0"/>
              <a:t>Amy S. Westermann, Chief Counsel, State Tax Commission of Missouri</a:t>
            </a:r>
            <a:endParaRPr lang="en-US" dirty="0"/>
          </a:p>
        </p:txBody>
      </p:sp>
      <p:sp>
        <p:nvSpPr>
          <p:cNvPr id="6" name="Slide Number Placeholder 5"/>
          <p:cNvSpPr>
            <a:spLocks noGrp="1"/>
          </p:cNvSpPr>
          <p:nvPr>
            <p:ph type="sldNum" sz="quarter" idx="12"/>
          </p:nvPr>
        </p:nvSpPr>
        <p:spPr/>
        <p:txBody>
          <a:bodyPr/>
          <a:lstStyle/>
          <a:p>
            <a:fld id="{E9050653-EB4E-4195-8194-2868B09AB725}" type="slidenum">
              <a:rPr lang="en-US" smtClean="0"/>
              <a:t>22</a:t>
            </a:fld>
            <a:endParaRPr lang="en-US" dirty="0"/>
          </a:p>
        </p:txBody>
      </p:sp>
    </p:spTree>
    <p:extLst>
      <p:ext uri="{BB962C8B-B14F-4D97-AF65-F5344CB8AC3E}">
        <p14:creationId xmlns:p14="http://schemas.microsoft.com/office/powerpoint/2010/main" val="2377713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Date Placeholder 3"/>
          <p:cNvSpPr>
            <a:spLocks noGrp="1"/>
          </p:cNvSpPr>
          <p:nvPr>
            <p:ph type="dt" idx="10"/>
          </p:nvPr>
        </p:nvSpPr>
        <p:spPr/>
        <p:txBody>
          <a:bodyPr/>
          <a:lstStyle/>
          <a:p>
            <a:r>
              <a:rPr lang="en-US" smtClean="0"/>
              <a:t>4/27/2021</a:t>
            </a:r>
            <a:endParaRPr lang="en-US"/>
          </a:p>
        </p:txBody>
      </p:sp>
      <p:sp>
        <p:nvSpPr>
          <p:cNvPr id="5" name="Footer Placeholder 4"/>
          <p:cNvSpPr>
            <a:spLocks noGrp="1"/>
          </p:cNvSpPr>
          <p:nvPr>
            <p:ph type="ftr" sz="quarter" idx="11"/>
          </p:nvPr>
        </p:nvSpPr>
        <p:spPr/>
        <p:txBody>
          <a:bodyPr/>
          <a:lstStyle/>
          <a:p>
            <a:r>
              <a:rPr lang="en-US" smtClean="0"/>
              <a:t>Amy S. Westermann, Chief Counsel, State Tax Commission of Missouri</a:t>
            </a:r>
            <a:endParaRPr lang="en-US"/>
          </a:p>
        </p:txBody>
      </p:sp>
      <p:sp>
        <p:nvSpPr>
          <p:cNvPr id="6" name="Slide Number Placeholder 5"/>
          <p:cNvSpPr>
            <a:spLocks noGrp="1"/>
          </p:cNvSpPr>
          <p:nvPr>
            <p:ph type="sldNum" sz="quarter" idx="12"/>
          </p:nvPr>
        </p:nvSpPr>
        <p:spPr/>
        <p:txBody>
          <a:bodyPr/>
          <a:lstStyle/>
          <a:p>
            <a:fld id="{E9050653-EB4E-4195-8194-2868B09AB725}" type="slidenum">
              <a:rPr lang="en-US" smtClean="0"/>
              <a:t>27</a:t>
            </a:fld>
            <a:endParaRPr lang="en-US"/>
          </a:p>
        </p:txBody>
      </p:sp>
    </p:spTree>
    <p:extLst>
      <p:ext uri="{BB962C8B-B14F-4D97-AF65-F5344CB8AC3E}">
        <p14:creationId xmlns:p14="http://schemas.microsoft.com/office/powerpoint/2010/main" val="2533797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4/27/2021</a:t>
            </a:r>
            <a:endParaRPr lang="en-US"/>
          </a:p>
        </p:txBody>
      </p:sp>
      <p:sp>
        <p:nvSpPr>
          <p:cNvPr id="5" name="Footer Placeholder 4"/>
          <p:cNvSpPr>
            <a:spLocks noGrp="1"/>
          </p:cNvSpPr>
          <p:nvPr>
            <p:ph type="ftr" sz="quarter" idx="11"/>
          </p:nvPr>
        </p:nvSpPr>
        <p:spPr/>
        <p:txBody>
          <a:bodyPr/>
          <a:lstStyle/>
          <a:p>
            <a:r>
              <a:rPr lang="en-US" smtClean="0"/>
              <a:t>Amy S. Westermann, Chief Counsel, State Tax Commission of Missouri</a:t>
            </a:r>
            <a:endParaRPr lang="en-US"/>
          </a:p>
        </p:txBody>
      </p:sp>
      <p:sp>
        <p:nvSpPr>
          <p:cNvPr id="6" name="Slide Number Placeholder 5"/>
          <p:cNvSpPr>
            <a:spLocks noGrp="1"/>
          </p:cNvSpPr>
          <p:nvPr>
            <p:ph type="sldNum" sz="quarter" idx="12"/>
          </p:nvPr>
        </p:nvSpPr>
        <p:spPr/>
        <p:txBody>
          <a:bodyPr/>
          <a:lstStyle/>
          <a:p>
            <a:fld id="{E9050653-EB4E-4195-8194-2868B09AB725}" type="slidenum">
              <a:rPr lang="en-US" smtClean="0"/>
              <a:t>28</a:t>
            </a:fld>
            <a:endParaRPr lang="en-US"/>
          </a:p>
        </p:txBody>
      </p:sp>
    </p:spTree>
    <p:extLst>
      <p:ext uri="{BB962C8B-B14F-4D97-AF65-F5344CB8AC3E}">
        <p14:creationId xmlns:p14="http://schemas.microsoft.com/office/powerpoint/2010/main" val="145922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4/27/2021</a:t>
            </a:r>
            <a:endParaRPr lang="en-US"/>
          </a:p>
        </p:txBody>
      </p:sp>
      <p:sp>
        <p:nvSpPr>
          <p:cNvPr id="5" name="Footer Placeholder 4"/>
          <p:cNvSpPr>
            <a:spLocks noGrp="1"/>
          </p:cNvSpPr>
          <p:nvPr>
            <p:ph type="ftr" sz="quarter" idx="11"/>
          </p:nvPr>
        </p:nvSpPr>
        <p:spPr/>
        <p:txBody>
          <a:bodyPr/>
          <a:lstStyle/>
          <a:p>
            <a:r>
              <a:rPr lang="en-US" smtClean="0"/>
              <a:t>Amy S. Westermann, Chief Counsel, State Tax Commission of Missouri</a:t>
            </a:r>
            <a:endParaRPr lang="en-US"/>
          </a:p>
        </p:txBody>
      </p:sp>
      <p:sp>
        <p:nvSpPr>
          <p:cNvPr id="6" name="Slide Number Placeholder 5"/>
          <p:cNvSpPr>
            <a:spLocks noGrp="1"/>
          </p:cNvSpPr>
          <p:nvPr>
            <p:ph type="sldNum" sz="quarter" idx="12"/>
          </p:nvPr>
        </p:nvSpPr>
        <p:spPr/>
        <p:txBody>
          <a:bodyPr/>
          <a:lstStyle/>
          <a:p>
            <a:fld id="{E9050653-EB4E-4195-8194-2868B09AB725}" type="slidenum">
              <a:rPr lang="en-US" smtClean="0"/>
              <a:t>30</a:t>
            </a:fld>
            <a:endParaRPr lang="en-US"/>
          </a:p>
        </p:txBody>
      </p:sp>
    </p:spTree>
    <p:extLst>
      <p:ext uri="{BB962C8B-B14F-4D97-AF65-F5344CB8AC3E}">
        <p14:creationId xmlns:p14="http://schemas.microsoft.com/office/powerpoint/2010/main" val="4184768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Date Placeholder 3"/>
          <p:cNvSpPr>
            <a:spLocks noGrp="1"/>
          </p:cNvSpPr>
          <p:nvPr>
            <p:ph type="dt" idx="10"/>
          </p:nvPr>
        </p:nvSpPr>
        <p:spPr/>
        <p:txBody>
          <a:bodyPr/>
          <a:lstStyle/>
          <a:p>
            <a:r>
              <a:rPr lang="en-US" smtClean="0"/>
              <a:t>4/27/2021</a:t>
            </a:r>
            <a:endParaRPr lang="en-US"/>
          </a:p>
        </p:txBody>
      </p:sp>
      <p:sp>
        <p:nvSpPr>
          <p:cNvPr id="5" name="Footer Placeholder 4"/>
          <p:cNvSpPr>
            <a:spLocks noGrp="1"/>
          </p:cNvSpPr>
          <p:nvPr>
            <p:ph type="ftr" sz="quarter" idx="11"/>
          </p:nvPr>
        </p:nvSpPr>
        <p:spPr/>
        <p:txBody>
          <a:bodyPr/>
          <a:lstStyle/>
          <a:p>
            <a:r>
              <a:rPr lang="en-US" smtClean="0"/>
              <a:t>Amy S. Westermann, Chief Counsel, State Tax Commission of Missouri</a:t>
            </a:r>
            <a:endParaRPr lang="en-US"/>
          </a:p>
        </p:txBody>
      </p:sp>
      <p:sp>
        <p:nvSpPr>
          <p:cNvPr id="6" name="Slide Number Placeholder 5"/>
          <p:cNvSpPr>
            <a:spLocks noGrp="1"/>
          </p:cNvSpPr>
          <p:nvPr>
            <p:ph type="sldNum" sz="quarter" idx="12"/>
          </p:nvPr>
        </p:nvSpPr>
        <p:spPr/>
        <p:txBody>
          <a:bodyPr/>
          <a:lstStyle/>
          <a:p>
            <a:fld id="{E9050653-EB4E-4195-8194-2868B09AB725}" type="slidenum">
              <a:rPr lang="en-US" smtClean="0"/>
              <a:t>36</a:t>
            </a:fld>
            <a:endParaRPr lang="en-US"/>
          </a:p>
        </p:txBody>
      </p:sp>
    </p:spTree>
    <p:extLst>
      <p:ext uri="{BB962C8B-B14F-4D97-AF65-F5344CB8AC3E}">
        <p14:creationId xmlns:p14="http://schemas.microsoft.com/office/powerpoint/2010/main" val="95026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r>
              <a:rPr lang="en-US" smtClean="0"/>
              <a:t>4/27/2021</a:t>
            </a:r>
            <a:endParaRPr lang="en-US"/>
          </a:p>
        </p:txBody>
      </p:sp>
      <p:sp>
        <p:nvSpPr>
          <p:cNvPr id="5" name="Footer Placeholder 4"/>
          <p:cNvSpPr>
            <a:spLocks noGrp="1"/>
          </p:cNvSpPr>
          <p:nvPr>
            <p:ph type="ftr" sz="quarter" idx="11"/>
          </p:nvPr>
        </p:nvSpPr>
        <p:spPr/>
        <p:txBody>
          <a:bodyPr/>
          <a:lstStyle/>
          <a:p>
            <a:r>
              <a:rPr lang="en-US" smtClean="0"/>
              <a:t>Amy S. Westermann, Chief Counsel, State Tax Commission of Missouri</a:t>
            </a:r>
            <a:endParaRPr lang="en-US"/>
          </a:p>
        </p:txBody>
      </p:sp>
      <p:sp>
        <p:nvSpPr>
          <p:cNvPr id="6" name="Slide Number Placeholder 5"/>
          <p:cNvSpPr>
            <a:spLocks noGrp="1"/>
          </p:cNvSpPr>
          <p:nvPr>
            <p:ph type="sldNum" sz="quarter" idx="12"/>
          </p:nvPr>
        </p:nvSpPr>
        <p:spPr/>
        <p:txBody>
          <a:bodyPr/>
          <a:lstStyle/>
          <a:p>
            <a:fld id="{E9050653-EB4E-4195-8194-2868B09AB725}" type="slidenum">
              <a:rPr lang="en-US" smtClean="0"/>
              <a:t>3</a:t>
            </a:fld>
            <a:endParaRPr lang="en-US"/>
          </a:p>
        </p:txBody>
      </p:sp>
    </p:spTree>
    <p:extLst>
      <p:ext uri="{BB962C8B-B14F-4D97-AF65-F5344CB8AC3E}">
        <p14:creationId xmlns:p14="http://schemas.microsoft.com/office/powerpoint/2010/main" val="83381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r>
              <a:rPr lang="en-US" smtClean="0"/>
              <a:t>4/27/2021</a:t>
            </a:r>
            <a:endParaRPr lang="en-US"/>
          </a:p>
        </p:txBody>
      </p:sp>
      <p:sp>
        <p:nvSpPr>
          <p:cNvPr id="5" name="Footer Placeholder 4"/>
          <p:cNvSpPr>
            <a:spLocks noGrp="1"/>
          </p:cNvSpPr>
          <p:nvPr>
            <p:ph type="ftr" sz="quarter" idx="11"/>
          </p:nvPr>
        </p:nvSpPr>
        <p:spPr/>
        <p:txBody>
          <a:bodyPr/>
          <a:lstStyle/>
          <a:p>
            <a:r>
              <a:rPr lang="en-US" smtClean="0"/>
              <a:t>Amy S. Westermann, Chief Counsel, State Tax Commission of Missouri</a:t>
            </a:r>
            <a:endParaRPr lang="en-US"/>
          </a:p>
        </p:txBody>
      </p:sp>
      <p:sp>
        <p:nvSpPr>
          <p:cNvPr id="6" name="Slide Number Placeholder 5"/>
          <p:cNvSpPr>
            <a:spLocks noGrp="1"/>
          </p:cNvSpPr>
          <p:nvPr>
            <p:ph type="sldNum" sz="quarter" idx="12"/>
          </p:nvPr>
        </p:nvSpPr>
        <p:spPr/>
        <p:txBody>
          <a:bodyPr/>
          <a:lstStyle/>
          <a:p>
            <a:fld id="{E9050653-EB4E-4195-8194-2868B09AB725}" type="slidenum">
              <a:rPr lang="en-US" smtClean="0"/>
              <a:t>10</a:t>
            </a:fld>
            <a:endParaRPr lang="en-US"/>
          </a:p>
        </p:txBody>
      </p:sp>
    </p:spTree>
    <p:extLst>
      <p:ext uri="{BB962C8B-B14F-4D97-AF65-F5344CB8AC3E}">
        <p14:creationId xmlns:p14="http://schemas.microsoft.com/office/powerpoint/2010/main" val="275751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4/27/2021</a:t>
            </a:r>
            <a:endParaRPr lang="en-US" dirty="0"/>
          </a:p>
        </p:txBody>
      </p:sp>
      <p:sp>
        <p:nvSpPr>
          <p:cNvPr id="5" name="Footer Placeholder 4"/>
          <p:cNvSpPr>
            <a:spLocks noGrp="1"/>
          </p:cNvSpPr>
          <p:nvPr>
            <p:ph type="ftr" sz="quarter" idx="11"/>
          </p:nvPr>
        </p:nvSpPr>
        <p:spPr/>
        <p:txBody>
          <a:bodyPr/>
          <a:lstStyle/>
          <a:p>
            <a:r>
              <a:rPr lang="en-US" dirty="0" smtClean="0"/>
              <a:t>Amy S. Westermann, Chief Counsel, State Tax Commission of Missouri</a:t>
            </a:r>
            <a:endParaRPr lang="en-US" dirty="0"/>
          </a:p>
        </p:txBody>
      </p:sp>
      <p:sp>
        <p:nvSpPr>
          <p:cNvPr id="6" name="Slide Number Placeholder 5"/>
          <p:cNvSpPr>
            <a:spLocks noGrp="1"/>
          </p:cNvSpPr>
          <p:nvPr>
            <p:ph type="sldNum" sz="quarter" idx="12"/>
          </p:nvPr>
        </p:nvSpPr>
        <p:spPr/>
        <p:txBody>
          <a:bodyPr/>
          <a:lstStyle/>
          <a:p>
            <a:fld id="{E9050653-EB4E-4195-8194-2868B09AB725}" type="slidenum">
              <a:rPr lang="en-US" smtClean="0"/>
              <a:t>11</a:t>
            </a:fld>
            <a:endParaRPr lang="en-US" dirty="0"/>
          </a:p>
        </p:txBody>
      </p:sp>
    </p:spTree>
    <p:extLst>
      <p:ext uri="{BB962C8B-B14F-4D97-AF65-F5344CB8AC3E}">
        <p14:creationId xmlns:p14="http://schemas.microsoft.com/office/powerpoint/2010/main" val="3513602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r>
              <a:rPr lang="en-US" dirty="0" smtClean="0"/>
              <a:t>4/27/2021</a:t>
            </a:r>
            <a:endParaRPr lang="en-US" dirty="0"/>
          </a:p>
        </p:txBody>
      </p:sp>
      <p:sp>
        <p:nvSpPr>
          <p:cNvPr id="5" name="Footer Placeholder 4"/>
          <p:cNvSpPr>
            <a:spLocks noGrp="1"/>
          </p:cNvSpPr>
          <p:nvPr>
            <p:ph type="ftr" sz="quarter" idx="11"/>
          </p:nvPr>
        </p:nvSpPr>
        <p:spPr/>
        <p:txBody>
          <a:bodyPr/>
          <a:lstStyle/>
          <a:p>
            <a:r>
              <a:rPr lang="en-US" dirty="0" smtClean="0"/>
              <a:t>Amy S. Westermann, Chief Counsel, State Tax Commission of Missouri</a:t>
            </a:r>
            <a:endParaRPr lang="en-US" dirty="0"/>
          </a:p>
        </p:txBody>
      </p:sp>
      <p:sp>
        <p:nvSpPr>
          <p:cNvPr id="6" name="Slide Number Placeholder 5"/>
          <p:cNvSpPr>
            <a:spLocks noGrp="1"/>
          </p:cNvSpPr>
          <p:nvPr>
            <p:ph type="sldNum" sz="quarter" idx="12"/>
          </p:nvPr>
        </p:nvSpPr>
        <p:spPr/>
        <p:txBody>
          <a:bodyPr/>
          <a:lstStyle/>
          <a:p>
            <a:fld id="{E9050653-EB4E-4195-8194-2868B09AB725}" type="slidenum">
              <a:rPr lang="en-US" smtClean="0"/>
              <a:t>13</a:t>
            </a:fld>
            <a:endParaRPr lang="en-US" dirty="0"/>
          </a:p>
        </p:txBody>
      </p:sp>
    </p:spTree>
    <p:extLst>
      <p:ext uri="{BB962C8B-B14F-4D97-AF65-F5344CB8AC3E}">
        <p14:creationId xmlns:p14="http://schemas.microsoft.com/office/powerpoint/2010/main" val="238482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Date Placeholder 3"/>
          <p:cNvSpPr>
            <a:spLocks noGrp="1"/>
          </p:cNvSpPr>
          <p:nvPr>
            <p:ph type="dt" idx="10"/>
          </p:nvPr>
        </p:nvSpPr>
        <p:spPr/>
        <p:txBody>
          <a:bodyPr/>
          <a:lstStyle/>
          <a:p>
            <a:r>
              <a:rPr lang="en-US" smtClean="0"/>
              <a:t>4/27/2021</a:t>
            </a:r>
            <a:endParaRPr lang="en-US"/>
          </a:p>
        </p:txBody>
      </p:sp>
      <p:sp>
        <p:nvSpPr>
          <p:cNvPr id="5" name="Footer Placeholder 4"/>
          <p:cNvSpPr>
            <a:spLocks noGrp="1"/>
          </p:cNvSpPr>
          <p:nvPr>
            <p:ph type="ftr" sz="quarter" idx="11"/>
          </p:nvPr>
        </p:nvSpPr>
        <p:spPr/>
        <p:txBody>
          <a:bodyPr/>
          <a:lstStyle/>
          <a:p>
            <a:r>
              <a:rPr lang="en-US" smtClean="0"/>
              <a:t>Amy S. Westermann, Chief Counsel, State Tax Commission of Missouri</a:t>
            </a:r>
            <a:endParaRPr lang="en-US"/>
          </a:p>
        </p:txBody>
      </p:sp>
      <p:sp>
        <p:nvSpPr>
          <p:cNvPr id="6" name="Slide Number Placeholder 5"/>
          <p:cNvSpPr>
            <a:spLocks noGrp="1"/>
          </p:cNvSpPr>
          <p:nvPr>
            <p:ph type="sldNum" sz="quarter" idx="12"/>
          </p:nvPr>
        </p:nvSpPr>
        <p:spPr/>
        <p:txBody>
          <a:bodyPr/>
          <a:lstStyle/>
          <a:p>
            <a:fld id="{E9050653-EB4E-4195-8194-2868B09AB725}" type="slidenum">
              <a:rPr lang="en-US" smtClean="0"/>
              <a:t>16</a:t>
            </a:fld>
            <a:endParaRPr lang="en-US"/>
          </a:p>
        </p:txBody>
      </p:sp>
    </p:spTree>
    <p:extLst>
      <p:ext uri="{BB962C8B-B14F-4D97-AF65-F5344CB8AC3E}">
        <p14:creationId xmlns:p14="http://schemas.microsoft.com/office/powerpoint/2010/main" val="143375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4/27/2021</a:t>
            </a:r>
            <a:endParaRPr lang="en-US"/>
          </a:p>
        </p:txBody>
      </p:sp>
      <p:sp>
        <p:nvSpPr>
          <p:cNvPr id="5" name="Footer Placeholder 4"/>
          <p:cNvSpPr>
            <a:spLocks noGrp="1"/>
          </p:cNvSpPr>
          <p:nvPr>
            <p:ph type="ftr" sz="quarter" idx="11"/>
          </p:nvPr>
        </p:nvSpPr>
        <p:spPr/>
        <p:txBody>
          <a:bodyPr/>
          <a:lstStyle/>
          <a:p>
            <a:r>
              <a:rPr lang="en-US" smtClean="0"/>
              <a:t>Amy S. Westermann, Chief Counsel, State Tax Commission of Missouri</a:t>
            </a:r>
            <a:endParaRPr lang="en-US"/>
          </a:p>
        </p:txBody>
      </p:sp>
      <p:sp>
        <p:nvSpPr>
          <p:cNvPr id="6" name="Slide Number Placeholder 5"/>
          <p:cNvSpPr>
            <a:spLocks noGrp="1"/>
          </p:cNvSpPr>
          <p:nvPr>
            <p:ph type="sldNum" sz="quarter" idx="12"/>
          </p:nvPr>
        </p:nvSpPr>
        <p:spPr/>
        <p:txBody>
          <a:bodyPr/>
          <a:lstStyle/>
          <a:p>
            <a:fld id="{E9050653-EB4E-4195-8194-2868B09AB725}" type="slidenum">
              <a:rPr lang="en-US" smtClean="0"/>
              <a:t>17</a:t>
            </a:fld>
            <a:endParaRPr lang="en-US"/>
          </a:p>
        </p:txBody>
      </p:sp>
    </p:spTree>
    <p:extLst>
      <p:ext uri="{BB962C8B-B14F-4D97-AF65-F5344CB8AC3E}">
        <p14:creationId xmlns:p14="http://schemas.microsoft.com/office/powerpoint/2010/main" val="160555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4/27/2021</a:t>
            </a:r>
            <a:endParaRPr lang="en-US" dirty="0"/>
          </a:p>
        </p:txBody>
      </p:sp>
      <p:sp>
        <p:nvSpPr>
          <p:cNvPr id="5" name="Footer Placeholder 4"/>
          <p:cNvSpPr>
            <a:spLocks noGrp="1"/>
          </p:cNvSpPr>
          <p:nvPr>
            <p:ph type="ftr" sz="quarter" idx="11"/>
          </p:nvPr>
        </p:nvSpPr>
        <p:spPr/>
        <p:txBody>
          <a:bodyPr/>
          <a:lstStyle/>
          <a:p>
            <a:r>
              <a:rPr lang="en-US" dirty="0" smtClean="0"/>
              <a:t>Amy S. Westermann, Chief Counsel, State Tax Commission of Missouri</a:t>
            </a:r>
            <a:endParaRPr lang="en-US" dirty="0"/>
          </a:p>
        </p:txBody>
      </p:sp>
      <p:sp>
        <p:nvSpPr>
          <p:cNvPr id="6" name="Slide Number Placeholder 5"/>
          <p:cNvSpPr>
            <a:spLocks noGrp="1"/>
          </p:cNvSpPr>
          <p:nvPr>
            <p:ph type="sldNum" sz="quarter" idx="12"/>
          </p:nvPr>
        </p:nvSpPr>
        <p:spPr/>
        <p:txBody>
          <a:bodyPr/>
          <a:lstStyle/>
          <a:p>
            <a:fld id="{E9050653-EB4E-4195-8194-2868B09AB725}" type="slidenum">
              <a:rPr lang="en-US" smtClean="0"/>
              <a:t>19</a:t>
            </a:fld>
            <a:endParaRPr lang="en-US" dirty="0"/>
          </a:p>
        </p:txBody>
      </p:sp>
    </p:spTree>
    <p:extLst>
      <p:ext uri="{BB962C8B-B14F-4D97-AF65-F5344CB8AC3E}">
        <p14:creationId xmlns:p14="http://schemas.microsoft.com/office/powerpoint/2010/main" val="3837644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4/27/2021</a:t>
            </a:r>
            <a:endParaRPr lang="en-US" dirty="0"/>
          </a:p>
        </p:txBody>
      </p:sp>
      <p:sp>
        <p:nvSpPr>
          <p:cNvPr id="5" name="Footer Placeholder 4"/>
          <p:cNvSpPr>
            <a:spLocks noGrp="1"/>
          </p:cNvSpPr>
          <p:nvPr>
            <p:ph type="ftr" sz="quarter" idx="11"/>
          </p:nvPr>
        </p:nvSpPr>
        <p:spPr/>
        <p:txBody>
          <a:bodyPr/>
          <a:lstStyle/>
          <a:p>
            <a:r>
              <a:rPr lang="en-US" dirty="0" smtClean="0"/>
              <a:t>Amy S. Westermann, Chief Counsel, State Tax Commission of Missouri</a:t>
            </a:r>
            <a:endParaRPr lang="en-US" dirty="0"/>
          </a:p>
        </p:txBody>
      </p:sp>
      <p:sp>
        <p:nvSpPr>
          <p:cNvPr id="6" name="Slide Number Placeholder 5"/>
          <p:cNvSpPr>
            <a:spLocks noGrp="1"/>
          </p:cNvSpPr>
          <p:nvPr>
            <p:ph type="sldNum" sz="quarter" idx="12"/>
          </p:nvPr>
        </p:nvSpPr>
        <p:spPr/>
        <p:txBody>
          <a:bodyPr/>
          <a:lstStyle/>
          <a:p>
            <a:fld id="{E9050653-EB4E-4195-8194-2868B09AB725}" type="slidenum">
              <a:rPr lang="en-US" smtClean="0"/>
              <a:t>20</a:t>
            </a:fld>
            <a:endParaRPr lang="en-US" dirty="0"/>
          </a:p>
        </p:txBody>
      </p:sp>
    </p:spTree>
    <p:extLst>
      <p:ext uri="{BB962C8B-B14F-4D97-AF65-F5344CB8AC3E}">
        <p14:creationId xmlns:p14="http://schemas.microsoft.com/office/powerpoint/2010/main" val="56697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4/27/2021</a:t>
            </a:r>
            <a:endParaRPr lang="en-US" dirty="0"/>
          </a:p>
        </p:txBody>
      </p:sp>
      <p:sp>
        <p:nvSpPr>
          <p:cNvPr id="5" name="Footer Placeholder 4"/>
          <p:cNvSpPr>
            <a:spLocks noGrp="1"/>
          </p:cNvSpPr>
          <p:nvPr>
            <p:ph type="ftr" sz="quarter" idx="11"/>
          </p:nvPr>
        </p:nvSpPr>
        <p:spPr/>
        <p:txBody>
          <a:bodyPr/>
          <a:lstStyle/>
          <a:p>
            <a:r>
              <a:rPr lang="en-US" smtClean="0"/>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4/27/2021</a:t>
            </a:r>
            <a:endParaRPr lang="en-US" dirty="0"/>
          </a:p>
        </p:txBody>
      </p:sp>
      <p:sp>
        <p:nvSpPr>
          <p:cNvPr id="6" name="Footer Placeholder 5"/>
          <p:cNvSpPr>
            <a:spLocks noGrp="1"/>
          </p:cNvSpPr>
          <p:nvPr>
            <p:ph type="ftr" sz="quarter" idx="11"/>
          </p:nvPr>
        </p:nvSpPr>
        <p:spPr/>
        <p:txBody>
          <a:bodyPr/>
          <a:lstStyle/>
          <a:p>
            <a:r>
              <a:rPr lang="en-US" smtClean="0"/>
              <a:t>State Tax Commission of Missouri</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4/27/2021</a:t>
            </a:r>
            <a:endParaRPr lang="en-US" dirty="0"/>
          </a:p>
        </p:txBody>
      </p:sp>
      <p:sp>
        <p:nvSpPr>
          <p:cNvPr id="5" name="Footer Placeholder 4"/>
          <p:cNvSpPr>
            <a:spLocks noGrp="1"/>
          </p:cNvSpPr>
          <p:nvPr>
            <p:ph type="ftr" sz="quarter" idx="11"/>
          </p:nvPr>
        </p:nvSpPr>
        <p:spPr/>
        <p:txBody>
          <a:bodyPr/>
          <a:lstStyle/>
          <a:p>
            <a:r>
              <a:rPr lang="en-US" smtClean="0"/>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4/27/2021</a:t>
            </a:r>
            <a:endParaRPr lang="en-US" dirty="0"/>
          </a:p>
        </p:txBody>
      </p:sp>
      <p:sp>
        <p:nvSpPr>
          <p:cNvPr id="5" name="Footer Placeholder 4"/>
          <p:cNvSpPr>
            <a:spLocks noGrp="1"/>
          </p:cNvSpPr>
          <p:nvPr>
            <p:ph type="ftr" sz="quarter" idx="11"/>
          </p:nvPr>
        </p:nvSpPr>
        <p:spPr/>
        <p:txBody>
          <a:bodyPr/>
          <a:lstStyle/>
          <a:p>
            <a:r>
              <a:rPr lang="en-US" smtClean="0"/>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4/27/2021</a:t>
            </a:r>
            <a:endParaRPr lang="en-US" dirty="0"/>
          </a:p>
        </p:txBody>
      </p:sp>
      <p:sp>
        <p:nvSpPr>
          <p:cNvPr id="5" name="Footer Placeholder 4"/>
          <p:cNvSpPr>
            <a:spLocks noGrp="1"/>
          </p:cNvSpPr>
          <p:nvPr>
            <p:ph type="ftr" sz="quarter" idx="11"/>
          </p:nvPr>
        </p:nvSpPr>
        <p:spPr/>
        <p:txBody>
          <a:bodyPr/>
          <a:lstStyle/>
          <a:p>
            <a:r>
              <a:rPr lang="en-US" smtClean="0"/>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smtClean="0"/>
              <a:t>4/27/2021</a:t>
            </a:r>
            <a:endParaRPr lang="en-US" dirty="0"/>
          </a:p>
        </p:txBody>
      </p:sp>
      <p:sp>
        <p:nvSpPr>
          <p:cNvPr id="4" name="Footer Placeholder 4"/>
          <p:cNvSpPr>
            <a:spLocks noGrp="1"/>
          </p:cNvSpPr>
          <p:nvPr>
            <p:ph type="ftr" sz="quarter" idx="11"/>
          </p:nvPr>
        </p:nvSpPr>
        <p:spPr/>
        <p:txBody>
          <a:bodyPr/>
          <a:lstStyle/>
          <a:p>
            <a:r>
              <a:rPr lang="en-US" smtClean="0"/>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smtClean="0"/>
              <a:t>4/27/2021</a:t>
            </a:r>
            <a:endParaRPr lang="en-US" dirty="0"/>
          </a:p>
        </p:txBody>
      </p:sp>
      <p:sp>
        <p:nvSpPr>
          <p:cNvPr id="4" name="Footer Placeholder 4"/>
          <p:cNvSpPr>
            <a:spLocks noGrp="1"/>
          </p:cNvSpPr>
          <p:nvPr>
            <p:ph type="ftr" sz="quarter" idx="11"/>
          </p:nvPr>
        </p:nvSpPr>
        <p:spPr/>
        <p:txBody>
          <a:bodyPr/>
          <a:lstStyle/>
          <a:p>
            <a:r>
              <a:rPr lang="en-US" smtClean="0"/>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4/27/2021</a:t>
            </a:r>
            <a:endParaRPr lang="en-US" dirty="0"/>
          </a:p>
        </p:txBody>
      </p:sp>
      <p:sp>
        <p:nvSpPr>
          <p:cNvPr id="5" name="Footer Placeholder 4"/>
          <p:cNvSpPr>
            <a:spLocks noGrp="1"/>
          </p:cNvSpPr>
          <p:nvPr>
            <p:ph type="ftr" sz="quarter" idx="11"/>
          </p:nvPr>
        </p:nvSpPr>
        <p:spPr/>
        <p:txBody>
          <a:bodyPr/>
          <a:lstStyle/>
          <a:p>
            <a:r>
              <a:rPr lang="en-US" smtClean="0"/>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4/27/2021</a:t>
            </a:r>
            <a:endParaRPr lang="en-US" dirty="0"/>
          </a:p>
        </p:txBody>
      </p:sp>
      <p:sp>
        <p:nvSpPr>
          <p:cNvPr id="5" name="Footer Placeholder 4"/>
          <p:cNvSpPr>
            <a:spLocks noGrp="1"/>
          </p:cNvSpPr>
          <p:nvPr>
            <p:ph type="ftr" sz="quarter" idx="11"/>
          </p:nvPr>
        </p:nvSpPr>
        <p:spPr/>
        <p:txBody>
          <a:bodyPr/>
          <a:lstStyle/>
          <a:p>
            <a:r>
              <a:rPr lang="en-US" smtClean="0"/>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4/27/2021</a:t>
            </a:r>
            <a:endParaRPr lang="en-US" dirty="0"/>
          </a:p>
        </p:txBody>
      </p:sp>
      <p:sp>
        <p:nvSpPr>
          <p:cNvPr id="5" name="Footer Placeholder 4"/>
          <p:cNvSpPr>
            <a:spLocks noGrp="1"/>
          </p:cNvSpPr>
          <p:nvPr>
            <p:ph type="ftr" sz="quarter" idx="11"/>
          </p:nvPr>
        </p:nvSpPr>
        <p:spPr/>
        <p:txBody>
          <a:bodyPr/>
          <a:lstStyle/>
          <a:p>
            <a:r>
              <a:rPr lang="en-US" smtClean="0"/>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4/27/2021</a:t>
            </a:r>
            <a:endParaRPr lang="en-US" dirty="0"/>
          </a:p>
        </p:txBody>
      </p:sp>
      <p:sp>
        <p:nvSpPr>
          <p:cNvPr id="5" name="Footer Placeholder 4"/>
          <p:cNvSpPr>
            <a:spLocks noGrp="1"/>
          </p:cNvSpPr>
          <p:nvPr>
            <p:ph type="ftr" sz="quarter" idx="11"/>
          </p:nvPr>
        </p:nvSpPr>
        <p:spPr/>
        <p:txBody>
          <a:bodyPr/>
          <a:lstStyle/>
          <a:p>
            <a:r>
              <a:rPr lang="en-US" smtClean="0"/>
              <a:t>State Tax Commission of Missouri</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4/27/2021</a:t>
            </a:r>
            <a:endParaRPr lang="en-US" dirty="0"/>
          </a:p>
        </p:txBody>
      </p:sp>
      <p:sp>
        <p:nvSpPr>
          <p:cNvPr id="6" name="Footer Placeholder 5"/>
          <p:cNvSpPr>
            <a:spLocks noGrp="1"/>
          </p:cNvSpPr>
          <p:nvPr>
            <p:ph type="ftr" sz="quarter" idx="11"/>
          </p:nvPr>
        </p:nvSpPr>
        <p:spPr/>
        <p:txBody>
          <a:bodyPr/>
          <a:lstStyle/>
          <a:p>
            <a:r>
              <a:rPr lang="en-US" smtClean="0"/>
              <a:t>State Tax Commission of Missouri</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4/27/2021</a:t>
            </a:r>
            <a:endParaRPr lang="en-US" dirty="0"/>
          </a:p>
        </p:txBody>
      </p:sp>
      <p:sp>
        <p:nvSpPr>
          <p:cNvPr id="8" name="Footer Placeholder 7"/>
          <p:cNvSpPr>
            <a:spLocks noGrp="1"/>
          </p:cNvSpPr>
          <p:nvPr>
            <p:ph type="ftr" sz="quarter" idx="11"/>
          </p:nvPr>
        </p:nvSpPr>
        <p:spPr/>
        <p:txBody>
          <a:bodyPr/>
          <a:lstStyle/>
          <a:p>
            <a:r>
              <a:rPr lang="en-US" smtClean="0"/>
              <a:t>State Tax Commission of Missouri</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r>
              <a:rPr lang="en-US" smtClean="0"/>
              <a:t>4/27/2021</a:t>
            </a:r>
            <a:endParaRPr lang="en-US" dirty="0"/>
          </a:p>
        </p:txBody>
      </p:sp>
      <p:sp>
        <p:nvSpPr>
          <p:cNvPr id="5" name="Footer Placeholder 3"/>
          <p:cNvSpPr>
            <a:spLocks noGrp="1"/>
          </p:cNvSpPr>
          <p:nvPr>
            <p:ph type="ftr" sz="quarter" idx="11"/>
          </p:nvPr>
        </p:nvSpPr>
        <p:spPr/>
        <p:txBody>
          <a:bodyPr/>
          <a:lstStyle/>
          <a:p>
            <a:r>
              <a:rPr lang="en-US" smtClean="0"/>
              <a:t>State Tax Commission of Missouri</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smtClean="0"/>
              <a:t>4/27/2021</a:t>
            </a:r>
            <a:endParaRPr lang="en-US" dirty="0"/>
          </a:p>
        </p:txBody>
      </p:sp>
      <p:sp>
        <p:nvSpPr>
          <p:cNvPr id="5" name="Footer Placeholder 2"/>
          <p:cNvSpPr>
            <a:spLocks noGrp="1"/>
          </p:cNvSpPr>
          <p:nvPr>
            <p:ph type="ftr" sz="quarter" idx="11"/>
          </p:nvPr>
        </p:nvSpPr>
        <p:spPr/>
        <p:txBody>
          <a:bodyPr/>
          <a:lstStyle/>
          <a:p>
            <a:r>
              <a:rPr lang="en-US" smtClean="0"/>
              <a:t>State Tax Commission of Missouri</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r>
              <a:rPr lang="en-US" smtClean="0"/>
              <a:t>4/27/2021</a:t>
            </a:r>
            <a:endParaRPr lang="en-US" dirty="0"/>
          </a:p>
        </p:txBody>
      </p:sp>
      <p:sp>
        <p:nvSpPr>
          <p:cNvPr id="5" name="Footer Placeholder 5"/>
          <p:cNvSpPr>
            <a:spLocks noGrp="1"/>
          </p:cNvSpPr>
          <p:nvPr>
            <p:ph type="ftr" sz="quarter" idx="11"/>
          </p:nvPr>
        </p:nvSpPr>
        <p:spPr/>
        <p:txBody>
          <a:bodyPr/>
          <a:lstStyle/>
          <a:p>
            <a:r>
              <a:rPr lang="en-US" smtClean="0"/>
              <a:t>State Tax Commission of Missouri</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4/27/2021</a:t>
            </a:r>
            <a:endParaRPr lang="en-US" dirty="0"/>
          </a:p>
        </p:txBody>
      </p:sp>
      <p:sp>
        <p:nvSpPr>
          <p:cNvPr id="6" name="Footer Placeholder 5"/>
          <p:cNvSpPr>
            <a:spLocks noGrp="1"/>
          </p:cNvSpPr>
          <p:nvPr>
            <p:ph type="ftr" sz="quarter" idx="11"/>
          </p:nvPr>
        </p:nvSpPr>
        <p:spPr/>
        <p:txBody>
          <a:bodyPr/>
          <a:lstStyle/>
          <a:p>
            <a:r>
              <a:rPr lang="en-US" smtClean="0"/>
              <a:t>State Tax Commission of Missouri</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smtClean="0"/>
              <a:t>4/27/2021</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State Tax Commission of Missouri</a:t>
            </a:r>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73591"/>
            <a:ext cx="8825658" cy="3329581"/>
          </a:xfrm>
        </p:spPr>
        <p:txBody>
          <a:bodyPr/>
          <a:lstStyle/>
          <a:p>
            <a:r>
              <a:rPr lang="en-US" sz="5400" dirty="0"/>
              <a:t>STC </a:t>
            </a:r>
            <a:r>
              <a:rPr lang="en-US" sz="5400" dirty="0" smtClean="0"/>
              <a:t>Legal Section 2023 </a:t>
            </a:r>
            <a:r>
              <a:rPr lang="en-US" sz="5400" dirty="0"/>
              <a:t>Spring </a:t>
            </a:r>
            <a:r>
              <a:rPr lang="en-US" sz="5400" dirty="0" smtClean="0"/>
              <a:t>Training</a:t>
            </a:r>
            <a:r>
              <a:rPr lang="en-US" dirty="0" smtClean="0"/>
              <a:t/>
            </a:r>
            <a:br>
              <a:rPr lang="en-US" dirty="0" smtClean="0"/>
            </a:br>
            <a:r>
              <a:rPr lang="en-US" sz="2400" dirty="0"/>
              <a:t>Information for assessors, collectors, clerks, and </a:t>
            </a:r>
            <a:br>
              <a:rPr lang="en-US" sz="2400" dirty="0"/>
            </a:br>
            <a:r>
              <a:rPr lang="en-US" sz="2400" dirty="0"/>
              <a:t>boards of </a:t>
            </a:r>
            <a:r>
              <a:rPr lang="en-US" sz="2400" dirty="0" smtClean="0"/>
              <a:t>equalization</a:t>
            </a:r>
            <a:endParaRPr lang="en-US" sz="2400" dirty="0"/>
          </a:p>
        </p:txBody>
      </p:sp>
      <p:sp>
        <p:nvSpPr>
          <p:cNvPr id="3" name="Subtitle 2"/>
          <p:cNvSpPr>
            <a:spLocks noGrp="1"/>
          </p:cNvSpPr>
          <p:nvPr>
            <p:ph type="subTitle" idx="1"/>
          </p:nvPr>
        </p:nvSpPr>
        <p:spPr>
          <a:xfrm>
            <a:off x="1154955" y="4777379"/>
            <a:ext cx="8825658" cy="1422453"/>
          </a:xfrm>
        </p:spPr>
        <p:txBody>
          <a:bodyPr>
            <a:noAutofit/>
          </a:bodyPr>
          <a:lstStyle/>
          <a:p>
            <a:r>
              <a:rPr lang="en-US" sz="1600" dirty="0"/>
              <a:t>STATE TAX COMMISSION OF MISSOURI</a:t>
            </a:r>
          </a:p>
          <a:p>
            <a:r>
              <a:rPr lang="en-US" sz="1600" dirty="0"/>
              <a:t>A</a:t>
            </a:r>
            <a:r>
              <a:rPr lang="en-US" sz="1600" cap="none" dirty="0"/>
              <a:t>my S. Westermann, Esq.</a:t>
            </a:r>
          </a:p>
          <a:p>
            <a:r>
              <a:rPr lang="en-US" sz="1600" cap="none" dirty="0"/>
              <a:t>Chief </a:t>
            </a:r>
            <a:r>
              <a:rPr lang="en-US" sz="1600" cap="none" dirty="0" smtClean="0"/>
              <a:t>Counsel</a:t>
            </a:r>
          </a:p>
          <a:p>
            <a:r>
              <a:rPr lang="en-US" sz="1600" cap="none" dirty="0" smtClean="0"/>
              <a:t>June 5, 2023</a:t>
            </a:r>
            <a:endParaRPr lang="en-US" sz="1600" dirty="0"/>
          </a:p>
        </p:txBody>
      </p:sp>
    </p:spTree>
    <p:extLst>
      <p:ext uri="{BB962C8B-B14F-4D97-AF65-F5344CB8AC3E}">
        <p14:creationId xmlns:p14="http://schemas.microsoft.com/office/powerpoint/2010/main" val="4177641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10</a:t>
            </a:fld>
            <a:endParaRPr lang="en-US" dirty="0"/>
          </a:p>
        </p:txBody>
      </p:sp>
      <p:sp>
        <p:nvSpPr>
          <p:cNvPr id="8"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Number 10</a:t>
            </a:r>
            <a:endParaRPr lang="en-US" dirty="0"/>
          </a:p>
        </p:txBody>
      </p:sp>
      <p:sp>
        <p:nvSpPr>
          <p:cNvPr id="9" name="Text Placeholder 3"/>
          <p:cNvSpPr txBox="1">
            <a:spLocks/>
          </p:cNvSpPr>
          <p:nvPr/>
        </p:nvSpPr>
        <p:spPr>
          <a:xfrm>
            <a:off x="1146705" y="2189197"/>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your role and duties.</a:t>
            </a:r>
            <a:endParaRPr lang="en-US" dirty="0"/>
          </a:p>
        </p:txBody>
      </p:sp>
      <p:sp>
        <p:nvSpPr>
          <p:cNvPr id="10" name="Content Placeholder 2"/>
          <p:cNvSpPr txBox="1">
            <a:spLocks/>
          </p:cNvSpPr>
          <p:nvPr/>
        </p:nvSpPr>
        <p:spPr>
          <a:xfrm>
            <a:off x="5337275" y="1799492"/>
            <a:ext cx="5195997" cy="45720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Assessor:  conducts assessment through mass appraisal utilizing CAMA system</a:t>
            </a:r>
          </a:p>
          <a:p>
            <a:r>
              <a:rPr lang="en-US" dirty="0" smtClean="0"/>
              <a:t>BOE:  conducts individualized review of assessments following mass appraisal</a:t>
            </a:r>
          </a:p>
          <a:p>
            <a:r>
              <a:rPr lang="en-US" dirty="0" smtClean="0"/>
              <a:t>Clerk: communicates assessed values to taxing districts for levy setting</a:t>
            </a:r>
          </a:p>
          <a:p>
            <a:r>
              <a:rPr lang="en-US" dirty="0" smtClean="0"/>
              <a:t>Collector: calculates/collects taxes</a:t>
            </a:r>
          </a:p>
          <a:p>
            <a:r>
              <a:rPr lang="en-US" dirty="0" smtClean="0"/>
              <a:t>STC:  conducts individualized review of assessments following prior individualized review of assessments and following mass appraisal</a:t>
            </a:r>
            <a:endParaRPr lang="en-US" dirty="0"/>
          </a:p>
        </p:txBody>
      </p:sp>
    </p:spTree>
    <p:extLst>
      <p:ext uri="{BB962C8B-B14F-4D97-AF65-F5344CB8AC3E}">
        <p14:creationId xmlns:p14="http://schemas.microsoft.com/office/powerpoint/2010/main" val="37956773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7F1E4F-1CFF-5643-939E-02111984F565}" type="slidenum">
              <a:rPr lang="en-US" smtClean="0"/>
              <a:t>11</a:t>
            </a:fld>
            <a:endParaRPr lang="en-US" dirty="0"/>
          </a:p>
        </p:txBody>
      </p:sp>
      <p:sp>
        <p:nvSpPr>
          <p:cNvPr id="5" name="Content Placeholder 4"/>
          <p:cNvSpPr>
            <a:spLocks noGrp="1"/>
          </p:cNvSpPr>
          <p:nvPr>
            <p:ph idx="1"/>
          </p:nvPr>
        </p:nvSpPr>
        <p:spPr>
          <a:xfrm>
            <a:off x="4784616" y="1286545"/>
            <a:ext cx="5486435" cy="4999479"/>
          </a:xfrm>
        </p:spPr>
        <p:txBody>
          <a:bodyPr>
            <a:noAutofit/>
          </a:bodyPr>
          <a:lstStyle/>
          <a:p>
            <a:pPr marL="0" lvl="0" indent="0">
              <a:buNone/>
            </a:pPr>
            <a:r>
              <a:rPr lang="en-US" sz="1200" b="1" dirty="0" smtClean="0"/>
              <a:t>Powers of the BOE</a:t>
            </a:r>
            <a:endParaRPr lang="en-US" sz="1200" b="1" dirty="0"/>
          </a:p>
          <a:p>
            <a:pPr lvl="0"/>
            <a:r>
              <a:rPr lang="en-US" sz="1200" b="1" dirty="0" smtClean="0"/>
              <a:t>Equalize </a:t>
            </a:r>
            <a:r>
              <a:rPr lang="en-US" sz="1200" b="1" dirty="0"/>
              <a:t>Assessments</a:t>
            </a:r>
            <a:r>
              <a:rPr lang="en-US" sz="1200" dirty="0"/>
              <a:t>.  The BOE is to raise or lower valuations believed to have been valued below or above the real value for the property.  §138.050, §138.100 &amp; §138.150</a:t>
            </a:r>
            <a:r>
              <a:rPr lang="en-US" sz="1200" dirty="0" smtClean="0"/>
              <a:t>.</a:t>
            </a:r>
            <a:r>
              <a:rPr lang="en-US" sz="1200" dirty="0"/>
              <a:t> </a:t>
            </a:r>
          </a:p>
          <a:p>
            <a:r>
              <a:rPr lang="en-US" sz="1200" b="1" dirty="0" smtClean="0"/>
              <a:t>Hear </a:t>
            </a:r>
            <a:r>
              <a:rPr lang="en-US" sz="1200" b="1" dirty="0"/>
              <a:t>Appeals.</a:t>
            </a:r>
            <a:r>
              <a:rPr lang="en-US" sz="1200" dirty="0"/>
              <a:t>  The BOE is required to hear complaints and appeals</a:t>
            </a:r>
            <a:r>
              <a:rPr lang="en-US" sz="1200" b="1" dirty="0"/>
              <a:t> </a:t>
            </a:r>
            <a:r>
              <a:rPr lang="en-US" sz="1200" dirty="0"/>
              <a:t>from the assessments made by the Assessor</a:t>
            </a:r>
            <a:r>
              <a:rPr lang="en-US" sz="1200" b="1" dirty="0"/>
              <a:t> </a:t>
            </a:r>
            <a:r>
              <a:rPr lang="en-US" sz="1200" dirty="0"/>
              <a:t>and to</a:t>
            </a:r>
            <a:r>
              <a:rPr lang="en-US" sz="1200" b="1" dirty="0"/>
              <a:t> </a:t>
            </a:r>
            <a:r>
              <a:rPr lang="en-US" sz="1200" dirty="0"/>
              <a:t>adjust, and correct the assessment accordingly.   §138.060</a:t>
            </a:r>
            <a:r>
              <a:rPr lang="en-US" sz="1200" dirty="0" smtClean="0"/>
              <a:t>.</a:t>
            </a:r>
            <a:endParaRPr lang="en-US" sz="1200" dirty="0"/>
          </a:p>
          <a:p>
            <a:r>
              <a:rPr lang="en-US" sz="1200" b="1" dirty="0" smtClean="0"/>
              <a:t>Determine </a:t>
            </a:r>
            <a:r>
              <a:rPr lang="en-US" sz="1200" b="1" dirty="0"/>
              <a:t>Appeals &amp; Keep Record.</a:t>
            </a:r>
            <a:r>
              <a:rPr lang="en-US" sz="1200" dirty="0"/>
              <a:t>  The board shall hear and determine all appeals</a:t>
            </a:r>
            <a:r>
              <a:rPr lang="en-US" sz="1200" b="1" dirty="0"/>
              <a:t> </a:t>
            </a:r>
            <a:r>
              <a:rPr lang="en-US" sz="1200" dirty="0"/>
              <a:t>summarily, and the Clerk is to keep a record of its proceedings.  §138.060.</a:t>
            </a:r>
          </a:p>
          <a:p>
            <a:r>
              <a:rPr lang="en-US" sz="1200" dirty="0"/>
              <a:t> </a:t>
            </a:r>
            <a:r>
              <a:rPr lang="en-US" sz="1200" b="1" dirty="0" smtClean="0"/>
              <a:t>Add </a:t>
            </a:r>
            <a:r>
              <a:rPr lang="en-US" sz="1200" b="1" dirty="0"/>
              <a:t>Omitted Property</a:t>
            </a:r>
            <a:r>
              <a:rPr lang="en-US" sz="1200" dirty="0"/>
              <a:t>.  If the assessor notifies the BOE of any property which has been omitted from the tax rolls, the BOE shall add and assess such property.  §138.070 &amp; §138.150</a:t>
            </a:r>
            <a:r>
              <a:rPr lang="en-US" sz="1200" dirty="0" smtClean="0"/>
              <a:t>.</a:t>
            </a:r>
            <a:endParaRPr lang="en-US" sz="1200" dirty="0"/>
          </a:p>
          <a:p>
            <a:r>
              <a:rPr lang="en-US" sz="1200" b="1" dirty="0" smtClean="0"/>
              <a:t>Provide </a:t>
            </a:r>
            <a:r>
              <a:rPr lang="en-US" sz="1200" b="1" dirty="0"/>
              <a:t>notice</a:t>
            </a:r>
            <a:r>
              <a:rPr lang="en-US" sz="1200" dirty="0"/>
              <a:t> to the taxpayer when omitted property is added or if the existing property’s assessment is increased.  If the board proposes to increase any assessment or to assess any omitted property, it shall give notice by personal notice, by mail, or if the address of the person, agent or representative is unknown, then by publication in one issue of at least two daily newspapers published within the city. §138.050, §138.070, &amp; §138.100</a:t>
            </a:r>
            <a:r>
              <a:rPr lang="en-US" sz="1200" dirty="0" smtClean="0"/>
              <a:t>.</a:t>
            </a:r>
            <a:endParaRPr lang="en-US" sz="1200" dirty="0"/>
          </a:p>
          <a:p>
            <a:r>
              <a:rPr lang="en-US" sz="1200" b="1" dirty="0" smtClean="0"/>
              <a:t>Issue Subpoenas</a:t>
            </a:r>
            <a:r>
              <a:rPr lang="en-US" sz="1200" b="1" dirty="0"/>
              <a:t>.  </a:t>
            </a:r>
            <a:r>
              <a:rPr lang="en-US" sz="1200" dirty="0"/>
              <a:t>The board may subpoena witnesses and order the production of books and papers, and any member may administer oaths in relation to any matter within its jurisdiction.  §138.040 &amp; §138.170. </a:t>
            </a:r>
          </a:p>
          <a:p>
            <a:endParaRPr lang="en-US" sz="1200" dirty="0"/>
          </a:p>
        </p:txBody>
      </p:sp>
      <p:sp>
        <p:nvSpPr>
          <p:cNvPr id="8"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Number 10 </a:t>
            </a:r>
            <a:r>
              <a:rPr lang="en-US" sz="3200" dirty="0" smtClean="0"/>
              <a:t>continued</a:t>
            </a:r>
            <a:endParaRPr lang="en-US" sz="3200" dirty="0"/>
          </a:p>
        </p:txBody>
      </p:sp>
      <p:sp>
        <p:nvSpPr>
          <p:cNvPr id="9" name="Text Placeholder 3"/>
          <p:cNvSpPr txBox="1">
            <a:spLocks/>
          </p:cNvSpPr>
          <p:nvPr/>
        </p:nvSpPr>
        <p:spPr>
          <a:xfrm>
            <a:off x="1146705" y="2189197"/>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your role and duties.</a:t>
            </a:r>
            <a:endParaRPr lang="en-US" dirty="0"/>
          </a:p>
        </p:txBody>
      </p:sp>
    </p:spTree>
    <p:extLst>
      <p:ext uri="{BB962C8B-B14F-4D97-AF65-F5344CB8AC3E}">
        <p14:creationId xmlns:p14="http://schemas.microsoft.com/office/powerpoint/2010/main" val="27793403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1000"/>
                                        <p:tgtEl>
                                          <p:spTgt spid="5">
                                            <p:txEl>
                                              <p:pRg st="1" end="1"/>
                                            </p:txEl>
                                          </p:spTgt>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1000"/>
                                        <p:tgtEl>
                                          <p:spTgt spid="5">
                                            <p:txEl>
                                              <p:pRg st="2" end="2"/>
                                            </p:txEl>
                                          </p:spTgt>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1000"/>
                                        <p:tgtEl>
                                          <p:spTgt spid="5">
                                            <p:txEl>
                                              <p:pRg st="3" end="3"/>
                                            </p:txEl>
                                          </p:spTgt>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1000"/>
                                        <p:tgtEl>
                                          <p:spTgt spid="5">
                                            <p:txEl>
                                              <p:pRg st="4" end="4"/>
                                            </p:txEl>
                                          </p:spTgt>
                                        </p:tgtEl>
                                      </p:cBhvr>
                                    </p:animEffect>
                                  </p:childTnLst>
                                </p:cTn>
                              </p:par>
                            </p:childTnLst>
                          </p:cTn>
                        </p:par>
                        <p:par>
                          <p:cTn id="24" fill="hold">
                            <p:stCondLst>
                              <p:cond delay="4500"/>
                            </p:stCondLst>
                            <p:childTnLst>
                              <p:par>
                                <p:cTn id="25" presetID="22" presetClass="entr" presetSubtype="4"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1000"/>
                                        <p:tgtEl>
                                          <p:spTgt spid="5">
                                            <p:txEl>
                                              <p:pRg st="5" end="5"/>
                                            </p:txEl>
                                          </p:spTgt>
                                        </p:tgtEl>
                                      </p:cBhvr>
                                    </p:animEffect>
                                  </p:childTnLst>
                                </p:cTn>
                              </p:par>
                            </p:childTnLst>
                          </p:cTn>
                        </p:par>
                        <p:par>
                          <p:cTn id="28" fill="hold">
                            <p:stCondLst>
                              <p:cond delay="5500"/>
                            </p:stCondLst>
                            <p:childTnLst>
                              <p:par>
                                <p:cTn id="29" presetID="22" presetClass="entr" presetSubtype="4" fill="hold" grpId="0"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down)">
                                      <p:cBhvr>
                                        <p:cTn id="31"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12</a:t>
            </a:fld>
            <a:endParaRPr lang="en-US" dirty="0"/>
          </a:p>
        </p:txBody>
      </p:sp>
      <p:sp>
        <p:nvSpPr>
          <p:cNvPr id="3"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Number 9</a:t>
            </a:r>
            <a:endParaRPr lang="en-US" dirty="0"/>
          </a:p>
        </p:txBody>
      </p:sp>
      <p:sp>
        <p:nvSpPr>
          <p:cNvPr id="4" name="Text Placeholder 3"/>
          <p:cNvSpPr txBox="1">
            <a:spLocks/>
          </p:cNvSpPr>
          <p:nvPr/>
        </p:nvSpPr>
        <p:spPr>
          <a:xfrm>
            <a:off x="1186895" y="2209294"/>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the steps in the property assessment and taxation cycle.</a:t>
            </a:r>
            <a:endParaRPr lang="en-US" dirty="0"/>
          </a:p>
        </p:txBody>
      </p:sp>
      <p:pic>
        <p:nvPicPr>
          <p:cNvPr id="5" name="Picture 4"/>
          <p:cNvPicPr>
            <a:picLocks noChangeAspect="1"/>
          </p:cNvPicPr>
          <p:nvPr/>
        </p:nvPicPr>
        <p:blipFill>
          <a:blip r:embed="rId2"/>
          <a:stretch>
            <a:fillRect/>
          </a:stretch>
        </p:blipFill>
        <p:spPr>
          <a:xfrm>
            <a:off x="4792317" y="748625"/>
            <a:ext cx="5457567" cy="5194975"/>
          </a:xfrm>
          <a:prstGeom prst="rect">
            <a:avLst/>
          </a:prstGeom>
        </p:spPr>
      </p:pic>
      <p:sp>
        <p:nvSpPr>
          <p:cNvPr id="6" name="Right Arrow 5"/>
          <p:cNvSpPr/>
          <p:nvPr/>
        </p:nvSpPr>
        <p:spPr>
          <a:xfrm rot="10800000">
            <a:off x="9752101" y="3888587"/>
            <a:ext cx="2235581" cy="1155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55225" y="3951559"/>
            <a:ext cx="3416969" cy="1754326"/>
          </a:xfrm>
          <a:prstGeom prst="rect">
            <a:avLst/>
          </a:prstGeom>
          <a:noFill/>
        </p:spPr>
        <p:txBody>
          <a:bodyPr wrap="square" lIns="91440" tIns="45720" rIns="91440" bIns="45720">
            <a:spAutoFit/>
          </a:bodyPr>
          <a:lstStyle/>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rPr>
              <a:t>You are here.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ndParaRPr>
          </a:p>
        </p:txBody>
      </p:sp>
    </p:spTree>
    <p:extLst>
      <p:ext uri="{BB962C8B-B14F-4D97-AF65-F5344CB8AC3E}">
        <p14:creationId xmlns:p14="http://schemas.microsoft.com/office/powerpoint/2010/main" val="14393089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1" nodeType="clickEffect">
                                  <p:stCondLst>
                                    <p:cond delay="0"/>
                                  </p:stCondLst>
                                  <p:childTnLst>
                                    <p:animEffect transition="out" filter="fade">
                                      <p:cBhvr>
                                        <p:cTn id="17" dur="500" tmFilter="0, 0; .2, .5; .8, .5; 1, 0"/>
                                        <p:tgtEl>
                                          <p:spTgt spid="6"/>
                                        </p:tgtEl>
                                      </p:cBhvr>
                                    </p:animEffect>
                                    <p:animScale>
                                      <p:cBhvr>
                                        <p:cTn id="18" dur="250" autoRev="1" fill="hold"/>
                                        <p:tgtEl>
                                          <p:spTgt spid="6"/>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2" nodeType="clickEffect">
                                  <p:stCondLst>
                                    <p:cond delay="0"/>
                                  </p:stCondLst>
                                  <p:childTnLst>
                                    <p:animEffect transition="out" filter="fade">
                                      <p:cBhvr>
                                        <p:cTn id="22" dur="500" tmFilter="0, 0; .2, .5; .8, .5; 1, 0"/>
                                        <p:tgtEl>
                                          <p:spTgt spid="6"/>
                                        </p:tgtEl>
                                      </p:cBhvr>
                                    </p:animEffect>
                                    <p:animScale>
                                      <p:cBhvr>
                                        <p:cTn id="23" dur="250" autoRev="1" fill="hold"/>
                                        <p:tgtEl>
                                          <p:spTgt spid="6"/>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3" nodeType="clickEffect">
                                  <p:stCondLst>
                                    <p:cond delay="0"/>
                                  </p:stCondLst>
                                  <p:childTnLst>
                                    <p:animEffect transition="out" filter="fade">
                                      <p:cBhvr>
                                        <p:cTn id="27" dur="500" tmFilter="0, 0; .2, .5; .8, .5; 1, 0"/>
                                        <p:tgtEl>
                                          <p:spTgt spid="6"/>
                                        </p:tgtEl>
                                      </p:cBhvr>
                                    </p:animEffect>
                                    <p:animScale>
                                      <p:cBhvr>
                                        <p:cTn id="28" dur="250" autoRev="1" fill="hold"/>
                                        <p:tgtEl>
                                          <p:spTgt spid="6"/>
                                        </p:tgtEl>
                                      </p:cBhvr>
                                      <p:by x="105000" y="105000"/>
                                    </p:animScale>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7F1E4F-1CFF-5643-939E-02111984F565}" type="slidenum">
              <a:rPr lang="en-US" smtClean="0"/>
              <a:t>13</a:t>
            </a:fld>
            <a:endParaRPr lang="en-US" dirty="0"/>
          </a:p>
        </p:txBody>
      </p:sp>
      <p:pic>
        <p:nvPicPr>
          <p:cNvPr id="15" name="Picture 14"/>
          <p:cNvPicPr>
            <a:picLocks noChangeAspect="1"/>
          </p:cNvPicPr>
          <p:nvPr/>
        </p:nvPicPr>
        <p:blipFill>
          <a:blip r:embed="rId3"/>
          <a:stretch>
            <a:fillRect/>
          </a:stretch>
        </p:blipFill>
        <p:spPr>
          <a:xfrm>
            <a:off x="4940490" y="1063416"/>
            <a:ext cx="5213765" cy="5341233"/>
          </a:xfrm>
          <a:prstGeom prst="rect">
            <a:avLst/>
          </a:prstGeom>
        </p:spPr>
      </p:pic>
      <p:sp>
        <p:nvSpPr>
          <p:cNvPr id="8"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tx1"/>
                </a:solidFill>
              </a:rPr>
              <a:t>Number 9 </a:t>
            </a:r>
            <a:r>
              <a:rPr lang="en-US" sz="3200" dirty="0" smtClean="0">
                <a:solidFill>
                  <a:schemeClr val="tx1"/>
                </a:solidFill>
              </a:rPr>
              <a:t>continued</a:t>
            </a:r>
            <a:endParaRPr lang="en-US" sz="3200" dirty="0">
              <a:solidFill>
                <a:schemeClr val="tx1"/>
              </a:solidFill>
            </a:endParaRPr>
          </a:p>
        </p:txBody>
      </p:sp>
      <p:sp>
        <p:nvSpPr>
          <p:cNvPr id="10" name="Text Placeholder 3"/>
          <p:cNvSpPr txBox="1">
            <a:spLocks/>
          </p:cNvSpPr>
          <p:nvPr/>
        </p:nvSpPr>
        <p:spPr>
          <a:xfrm>
            <a:off x="1186895" y="2209294"/>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the steps in the property assessment and taxation cycle.</a:t>
            </a:r>
            <a:endParaRPr lang="en-US" dirty="0"/>
          </a:p>
        </p:txBody>
      </p:sp>
    </p:spTree>
    <p:extLst>
      <p:ext uri="{BB962C8B-B14F-4D97-AF65-F5344CB8AC3E}">
        <p14:creationId xmlns:p14="http://schemas.microsoft.com/office/powerpoint/2010/main" val="29815475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14</a:t>
            </a:fld>
            <a:endParaRPr lang="en-US" dirty="0"/>
          </a:p>
        </p:txBody>
      </p:sp>
      <p:sp>
        <p:nvSpPr>
          <p:cNvPr id="3"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Number 8</a:t>
            </a:r>
            <a:endParaRPr lang="en-US" dirty="0"/>
          </a:p>
        </p:txBody>
      </p:sp>
      <p:sp>
        <p:nvSpPr>
          <p:cNvPr id="4" name="Text Placeholder 3"/>
          <p:cNvSpPr txBox="1">
            <a:spLocks/>
          </p:cNvSpPr>
          <p:nvPr/>
        </p:nvSpPr>
        <p:spPr>
          <a:xfrm>
            <a:off x="1146705" y="2249486"/>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the timeline applicable to your county’s classification.</a:t>
            </a:r>
            <a:endParaRPr lang="en-US" dirty="0"/>
          </a:p>
        </p:txBody>
      </p:sp>
      <p:graphicFrame>
        <p:nvGraphicFramePr>
          <p:cNvPr id="5" name="Content Placeholder 4"/>
          <p:cNvGraphicFramePr>
            <a:graphicFrameLocks noChangeAspect="1"/>
          </p:cNvGraphicFramePr>
          <p:nvPr>
            <p:extLst>
              <p:ext uri="{D42A27DB-BD31-4B8C-83A1-F6EECF244321}">
                <p14:modId xmlns:p14="http://schemas.microsoft.com/office/powerpoint/2010/main" val="3433152769"/>
              </p:ext>
            </p:extLst>
          </p:nvPr>
        </p:nvGraphicFramePr>
        <p:xfrm>
          <a:off x="4472274" y="659787"/>
          <a:ext cx="5746897" cy="5565254"/>
        </p:xfrm>
        <a:graphic>
          <a:graphicData uri="http://schemas.openxmlformats.org/presentationml/2006/ole">
            <mc:AlternateContent xmlns:mc="http://schemas.openxmlformats.org/markup-compatibility/2006">
              <mc:Choice xmlns:v="urn:schemas-microsoft-com:vml" Requires="v">
                <p:oleObj spid="_x0000_s3126" name="Acrobat Document" r:id="rId3" imgW="4828877" imgH="4676422" progId="AcroExch.Document.DC">
                  <p:embed/>
                </p:oleObj>
              </mc:Choice>
              <mc:Fallback>
                <p:oleObj name="Acrobat Document" r:id="rId3" imgW="4828877" imgH="4676422" progId="AcroExch.Document.DC">
                  <p:embed/>
                  <p:pic>
                    <p:nvPicPr>
                      <p:cNvPr id="7" name="Content Placeholder 4"/>
                      <p:cNvPicPr/>
                      <p:nvPr/>
                    </p:nvPicPr>
                    <p:blipFill>
                      <a:blip r:embed="rId4"/>
                      <a:stretch>
                        <a:fillRect/>
                      </a:stretch>
                    </p:blipFill>
                    <p:spPr>
                      <a:xfrm>
                        <a:off x="4472274" y="659787"/>
                        <a:ext cx="5746897" cy="5565254"/>
                      </a:xfrm>
                      <a:prstGeom prst="rect">
                        <a:avLst/>
                      </a:prstGeom>
                    </p:spPr>
                  </p:pic>
                </p:oleObj>
              </mc:Fallback>
            </mc:AlternateContent>
          </a:graphicData>
        </a:graphic>
      </p:graphicFrame>
    </p:spTree>
    <p:extLst>
      <p:ext uri="{BB962C8B-B14F-4D97-AF65-F5344CB8AC3E}">
        <p14:creationId xmlns:p14="http://schemas.microsoft.com/office/powerpoint/2010/main" val="1137088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15</a:t>
            </a:fld>
            <a:endParaRPr lang="en-US" dirty="0"/>
          </a:p>
        </p:txBody>
      </p:sp>
      <p:sp>
        <p:nvSpPr>
          <p:cNvPr id="3"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Number 7</a:t>
            </a:r>
            <a:endParaRPr lang="en-US" dirty="0"/>
          </a:p>
        </p:txBody>
      </p:sp>
      <p:sp>
        <p:nvSpPr>
          <p:cNvPr id="4" name="Content Placeholder 2"/>
          <p:cNvSpPr txBox="1">
            <a:spLocks/>
          </p:cNvSpPr>
          <p:nvPr/>
        </p:nvSpPr>
        <p:spPr>
          <a:xfrm>
            <a:off x="5156200" y="592666"/>
            <a:ext cx="5891209" cy="519853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Chapter 138 RSMo. governs</a:t>
            </a:r>
          </a:p>
          <a:p>
            <a:r>
              <a:rPr lang="en-US" dirty="0" smtClean="0"/>
              <a:t>Get legal advice from Board’s attorney </a:t>
            </a:r>
          </a:p>
          <a:p>
            <a:r>
              <a:rPr lang="en-US" dirty="0" smtClean="0"/>
              <a:t>Appeals can be filed electronically</a:t>
            </a:r>
          </a:p>
          <a:p>
            <a:r>
              <a:rPr lang="en-US" dirty="0" smtClean="0"/>
              <a:t>Hearings conducted in person or remotely or both</a:t>
            </a:r>
          </a:p>
          <a:p>
            <a:r>
              <a:rPr lang="en-US" dirty="0" smtClean="0"/>
              <a:t>Issue a decision for each appeal</a:t>
            </a:r>
          </a:p>
        </p:txBody>
      </p:sp>
      <p:sp>
        <p:nvSpPr>
          <p:cNvPr id="5" name="Text Placeholder 3"/>
          <p:cNvSpPr txBox="1">
            <a:spLocks/>
          </p:cNvSpPr>
          <p:nvPr/>
        </p:nvSpPr>
        <p:spPr>
          <a:xfrm>
            <a:off x="1146705" y="2249486"/>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how your specific BOE operates and the terminology related to appeals.</a:t>
            </a:r>
            <a:endParaRPr lang="en-US" dirty="0"/>
          </a:p>
        </p:txBody>
      </p:sp>
      <p:pic>
        <p:nvPicPr>
          <p:cNvPr id="6" name="Picture 5" descr="Free Meeting Cliparts, Download Free Meeting Cliparts png images, Free  ClipArts on Clipart Library"/>
          <p:cNvPicPr/>
          <p:nvPr/>
        </p:nvPicPr>
        <p:blipFill>
          <a:blip r:embed="rId2">
            <a:extLst>
              <a:ext uri="{28A0092B-C50C-407E-A947-70E740481C1C}">
                <a14:useLocalDpi xmlns:a14="http://schemas.microsoft.com/office/drawing/2010/main" val="0"/>
              </a:ext>
            </a:extLst>
          </a:blip>
          <a:srcRect/>
          <a:stretch>
            <a:fillRect/>
          </a:stretch>
        </p:blipFill>
        <p:spPr bwMode="auto">
          <a:xfrm>
            <a:off x="5012870" y="3191933"/>
            <a:ext cx="4348716" cy="3274667"/>
          </a:xfrm>
          <a:prstGeom prst="rect">
            <a:avLst/>
          </a:prstGeom>
          <a:noFill/>
          <a:ln>
            <a:noFill/>
          </a:ln>
        </p:spPr>
      </p:pic>
    </p:spTree>
    <p:extLst>
      <p:ext uri="{BB962C8B-B14F-4D97-AF65-F5344CB8AC3E}">
        <p14:creationId xmlns:p14="http://schemas.microsoft.com/office/powerpoint/2010/main" val="42121466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txBox="1">
            <a:spLocks/>
          </p:cNvSpPr>
          <p:nvPr/>
        </p:nvSpPr>
        <p:spPr>
          <a:xfrm>
            <a:off x="1146705" y="2249486"/>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how your specific BOE operates and the terminology related to appeals.</a:t>
            </a:r>
            <a:endParaRPr lang="en-US" dirty="0"/>
          </a:p>
        </p:txBody>
      </p:sp>
      <p:sp>
        <p:nvSpPr>
          <p:cNvPr id="3" name="Content Placeholder 2"/>
          <p:cNvSpPr>
            <a:spLocks noGrp="1"/>
          </p:cNvSpPr>
          <p:nvPr>
            <p:ph idx="1"/>
          </p:nvPr>
        </p:nvSpPr>
        <p:spPr>
          <a:xfrm>
            <a:off x="4784616" y="1215737"/>
            <a:ext cx="5658248" cy="5434446"/>
          </a:xfrm>
        </p:spPr>
        <p:txBody>
          <a:bodyPr>
            <a:normAutofit fontScale="55000" lnSpcReduction="20000"/>
          </a:bodyPr>
          <a:lstStyle/>
          <a:p>
            <a:r>
              <a:rPr lang="en-US" dirty="0" smtClean="0"/>
              <a:t>Appraised Value:  the property’s market value based upon one or more of the three approved approaches to determining value</a:t>
            </a:r>
          </a:p>
          <a:p>
            <a:r>
              <a:rPr lang="en-US" dirty="0" smtClean="0"/>
              <a:t>Assessed Value:  the property’s value on which taxes are calculated, determined by multiplying the appraised value by the statutorily-mandated assessment ratio (agricultural = 12%; residential = 19%; commercial = 32%; personal property = 33-1/3%</a:t>
            </a:r>
          </a:p>
          <a:p>
            <a:r>
              <a:rPr lang="en-US" dirty="0" smtClean="0"/>
              <a:t>Burden </a:t>
            </a:r>
            <a:r>
              <a:rPr lang="en-US" dirty="0"/>
              <a:t>of Proof: </a:t>
            </a:r>
            <a:r>
              <a:rPr lang="en-US" dirty="0" smtClean="0"/>
              <a:t>generally, the Taxpayer has the burden of proving his or her opinion of the property’s value is correct, but a new exception applies</a:t>
            </a:r>
          </a:p>
          <a:p>
            <a:r>
              <a:rPr lang="en-US" dirty="0" smtClean="0"/>
              <a:t>Cost approach:  the method of using the reproduction cost or the replacement cost of the property and subtracting depreciation to estimate value </a:t>
            </a:r>
          </a:p>
          <a:p>
            <a:r>
              <a:rPr lang="en-US" dirty="0" smtClean="0"/>
              <a:t>Income approach:  the method of using income and expenses and applying an appropriate capitalization rate to estimate value</a:t>
            </a:r>
          </a:p>
          <a:p>
            <a:r>
              <a:rPr lang="en-US" dirty="0"/>
              <a:t>Property Improvement: </a:t>
            </a:r>
            <a:r>
              <a:rPr lang="en-US" dirty="0" smtClean="0"/>
              <a:t>consists </a:t>
            </a:r>
            <a:r>
              <a:rPr lang="en-US" dirty="0"/>
              <a:t>of </a:t>
            </a:r>
            <a:r>
              <a:rPr lang="en-US" dirty="0" smtClean="0"/>
              <a:t>any </a:t>
            </a:r>
            <a:r>
              <a:rPr lang="en-US" dirty="0"/>
              <a:t>change to the </a:t>
            </a:r>
            <a:r>
              <a:rPr lang="en-US" u="sng" dirty="0"/>
              <a:t>physical</a:t>
            </a:r>
            <a:r>
              <a:rPr lang="en-US" dirty="0"/>
              <a:t> characteristics of the property, whether that change is one that causes an increase or a reduction in </a:t>
            </a:r>
            <a:r>
              <a:rPr lang="en-US" dirty="0" smtClean="0"/>
              <a:t>value, but changes </a:t>
            </a:r>
            <a:r>
              <a:rPr lang="en-US" dirty="0"/>
              <a:t>in zoning, neighborhood conditions or economic conditions which directly or indirectly affect the property will not warrant a change in the assessed value for the </a:t>
            </a:r>
            <a:r>
              <a:rPr lang="en-US" b="1" u="sng" dirty="0"/>
              <a:t>even-numbered</a:t>
            </a:r>
            <a:r>
              <a:rPr lang="en-US" dirty="0"/>
              <a:t> </a:t>
            </a:r>
            <a:r>
              <a:rPr lang="en-US" dirty="0" smtClean="0"/>
              <a:t>year</a:t>
            </a:r>
            <a:endParaRPr lang="en-US" dirty="0"/>
          </a:p>
          <a:p>
            <a:r>
              <a:rPr lang="en-US" dirty="0" smtClean="0"/>
              <a:t>RSMo:  Revised Statutes of Missouri</a:t>
            </a:r>
          </a:p>
          <a:p>
            <a:r>
              <a:rPr lang="en-US" dirty="0" smtClean="0"/>
              <a:t>Sales comparison approach:  the method of valuing property based upon comparisons to similar properties and making positive and negative adjustments to the comparable properties to arrive at a range of values</a:t>
            </a:r>
          </a:p>
          <a:p>
            <a:r>
              <a:rPr lang="en-US" dirty="0" smtClean="0"/>
              <a:t>True </a:t>
            </a:r>
            <a:r>
              <a:rPr lang="en-US" dirty="0"/>
              <a:t>Value in Money or TVM: </a:t>
            </a:r>
            <a:r>
              <a:rPr lang="en-US" dirty="0" smtClean="0"/>
              <a:t> the </a:t>
            </a:r>
            <a:r>
              <a:rPr lang="en-US" dirty="0"/>
              <a:t>market value of the property or what a reasonable purchaser would expect to have to pay to purchase the particular property in an arm’s-length, open-market </a:t>
            </a:r>
            <a:r>
              <a:rPr lang="en-US" dirty="0" smtClean="0"/>
              <a:t>transaction</a:t>
            </a:r>
          </a:p>
        </p:txBody>
      </p:sp>
      <p:sp>
        <p:nvSpPr>
          <p:cNvPr id="5" name="Slide Number Placeholder 4"/>
          <p:cNvSpPr>
            <a:spLocks noGrp="1"/>
          </p:cNvSpPr>
          <p:nvPr>
            <p:ph type="sldNum" sz="quarter" idx="12"/>
          </p:nvPr>
        </p:nvSpPr>
        <p:spPr/>
        <p:txBody>
          <a:bodyPr/>
          <a:lstStyle/>
          <a:p>
            <a:fld id="{D57F1E4F-1CFF-5643-939E-02111984F565}" type="slidenum">
              <a:rPr lang="en-US" smtClean="0"/>
              <a:t>16</a:t>
            </a:fld>
            <a:endParaRPr lang="en-US" dirty="0"/>
          </a:p>
        </p:txBody>
      </p:sp>
      <p:sp>
        <p:nvSpPr>
          <p:cNvPr id="9"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Number 7 </a:t>
            </a:r>
            <a:r>
              <a:rPr lang="en-US" sz="3200" dirty="0" smtClean="0"/>
              <a:t>continued</a:t>
            </a:r>
            <a:endParaRPr lang="en-US" sz="3200" dirty="0"/>
          </a:p>
        </p:txBody>
      </p:sp>
    </p:spTree>
    <p:extLst>
      <p:ext uri="{BB962C8B-B14F-4D97-AF65-F5344CB8AC3E}">
        <p14:creationId xmlns:p14="http://schemas.microsoft.com/office/powerpoint/2010/main" val="26927207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txBox="1">
            <a:spLocks/>
          </p:cNvSpPr>
          <p:nvPr/>
        </p:nvSpPr>
        <p:spPr>
          <a:xfrm>
            <a:off x="1146705" y="2249486"/>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how your specific BOE operates and the terminology related to appeals.</a:t>
            </a:r>
            <a:endParaRPr lang="en-US" dirty="0"/>
          </a:p>
        </p:txBody>
      </p:sp>
      <p:sp>
        <p:nvSpPr>
          <p:cNvPr id="10"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Number 7 </a:t>
            </a:r>
            <a:r>
              <a:rPr lang="en-US" sz="3200" dirty="0" smtClean="0"/>
              <a:t>continued</a:t>
            </a:r>
            <a:endParaRPr lang="en-US" sz="3200" dirty="0"/>
          </a:p>
        </p:txBody>
      </p:sp>
      <p:sp>
        <p:nvSpPr>
          <p:cNvPr id="2" name="Slide Number Placeholder 1"/>
          <p:cNvSpPr>
            <a:spLocks noGrp="1"/>
          </p:cNvSpPr>
          <p:nvPr>
            <p:ph type="sldNum" sz="quarter" idx="12"/>
          </p:nvPr>
        </p:nvSpPr>
        <p:spPr/>
        <p:txBody>
          <a:bodyPr/>
          <a:lstStyle/>
          <a:p>
            <a:fld id="{D57F1E4F-1CFF-5643-939E-02111984F565}" type="slidenum">
              <a:rPr lang="en-US" smtClean="0"/>
              <a:t>17</a:t>
            </a:fld>
            <a:endParaRPr lang="en-US" dirty="0"/>
          </a:p>
        </p:txBody>
      </p:sp>
      <p:sp>
        <p:nvSpPr>
          <p:cNvPr id="6" name="Text Placeholder 3"/>
          <p:cNvSpPr txBox="1">
            <a:spLocks/>
          </p:cNvSpPr>
          <p:nvPr/>
        </p:nvSpPr>
        <p:spPr>
          <a:xfrm>
            <a:off x="5722182" y="1692367"/>
            <a:ext cx="3629662" cy="80967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1400" dirty="0" smtClean="0"/>
              <a:t>Example of an Improper BOE Decision Letter</a:t>
            </a:r>
          </a:p>
          <a:p>
            <a:endParaRPr lang="en-US" dirty="0" smtClean="0"/>
          </a:p>
          <a:p>
            <a:endParaRPr lang="en-US" dirty="0" smtClean="0"/>
          </a:p>
          <a:p>
            <a:endParaRPr lang="en-US" dirty="0" smtClean="0"/>
          </a:p>
          <a:p>
            <a:endParaRPr lang="en-US" dirty="0"/>
          </a:p>
        </p:txBody>
      </p:sp>
      <p:pic>
        <p:nvPicPr>
          <p:cNvPr id="7" name="Picture 6"/>
          <p:cNvPicPr>
            <a:picLocks noChangeAspect="1"/>
          </p:cNvPicPr>
          <p:nvPr/>
        </p:nvPicPr>
        <p:blipFill>
          <a:blip r:embed="rId3"/>
          <a:stretch>
            <a:fillRect/>
          </a:stretch>
        </p:blipFill>
        <p:spPr>
          <a:xfrm>
            <a:off x="4556018" y="2765905"/>
            <a:ext cx="5553075" cy="2219325"/>
          </a:xfrm>
          <a:prstGeom prst="rect">
            <a:avLst/>
          </a:prstGeom>
        </p:spPr>
      </p:pic>
    </p:spTree>
    <p:extLst>
      <p:ext uri="{BB962C8B-B14F-4D97-AF65-F5344CB8AC3E}">
        <p14:creationId xmlns:p14="http://schemas.microsoft.com/office/powerpoint/2010/main" val="41041510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18</a:t>
            </a:fld>
            <a:endParaRPr lang="en-US" dirty="0"/>
          </a:p>
        </p:txBody>
      </p:sp>
      <p:sp>
        <p:nvSpPr>
          <p:cNvPr id="4" name="Text Placeholder 3"/>
          <p:cNvSpPr txBox="1">
            <a:spLocks/>
          </p:cNvSpPr>
          <p:nvPr/>
        </p:nvSpPr>
        <p:spPr>
          <a:xfrm>
            <a:off x="5527609" y="784402"/>
            <a:ext cx="3629662" cy="94030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1400" dirty="0"/>
              <a:t>Example of </a:t>
            </a:r>
            <a:r>
              <a:rPr lang="en-US" sz="1400" dirty="0" smtClean="0"/>
              <a:t>a Proper </a:t>
            </a:r>
            <a:r>
              <a:rPr lang="en-US" sz="1400" dirty="0"/>
              <a:t>BOE Decision Letter</a:t>
            </a:r>
          </a:p>
          <a:p>
            <a:endParaRPr lang="en-US" dirty="0" smtClean="0"/>
          </a:p>
          <a:p>
            <a:endParaRPr lang="en-US" dirty="0" smtClean="0"/>
          </a:p>
          <a:p>
            <a:endParaRPr lang="en-US" dirty="0" smtClean="0"/>
          </a:p>
          <a:p>
            <a:endParaRPr lang="en-US" dirty="0"/>
          </a:p>
        </p:txBody>
      </p:sp>
      <p:pic>
        <p:nvPicPr>
          <p:cNvPr id="7" name="Picture 6"/>
          <p:cNvPicPr>
            <a:picLocks noChangeAspect="1"/>
          </p:cNvPicPr>
          <p:nvPr/>
        </p:nvPicPr>
        <p:blipFill>
          <a:blip r:embed="rId2"/>
          <a:stretch>
            <a:fillRect/>
          </a:stretch>
        </p:blipFill>
        <p:spPr>
          <a:xfrm>
            <a:off x="5044272" y="1724704"/>
            <a:ext cx="4596337" cy="4810573"/>
          </a:xfrm>
          <a:prstGeom prst="rect">
            <a:avLst/>
          </a:prstGeom>
        </p:spPr>
      </p:pic>
      <p:sp>
        <p:nvSpPr>
          <p:cNvPr id="8" name="Text Placeholder 3"/>
          <p:cNvSpPr txBox="1">
            <a:spLocks/>
          </p:cNvSpPr>
          <p:nvPr/>
        </p:nvSpPr>
        <p:spPr>
          <a:xfrm>
            <a:off x="1146705" y="2249486"/>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how your specific BOE operates and the terminology related to appeals.</a:t>
            </a:r>
            <a:endParaRPr lang="en-US" dirty="0"/>
          </a:p>
        </p:txBody>
      </p:sp>
      <p:sp>
        <p:nvSpPr>
          <p:cNvPr id="9"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Number 7 </a:t>
            </a:r>
            <a:r>
              <a:rPr lang="en-US" sz="3200" dirty="0" smtClean="0"/>
              <a:t>continued</a:t>
            </a:r>
            <a:endParaRPr lang="en-US" sz="3200" dirty="0"/>
          </a:p>
        </p:txBody>
      </p:sp>
    </p:spTree>
    <p:extLst>
      <p:ext uri="{BB962C8B-B14F-4D97-AF65-F5344CB8AC3E}">
        <p14:creationId xmlns:p14="http://schemas.microsoft.com/office/powerpoint/2010/main" val="27822948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146705" y="2209297"/>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what you are expected to determine.</a:t>
            </a:r>
            <a:endParaRPr lang="en-US" dirty="0"/>
          </a:p>
        </p:txBody>
      </p:sp>
      <p:sp>
        <p:nvSpPr>
          <p:cNvPr id="3" name="Content Placeholder 2"/>
          <p:cNvSpPr>
            <a:spLocks noGrp="1"/>
          </p:cNvSpPr>
          <p:nvPr>
            <p:ph idx="1"/>
          </p:nvPr>
        </p:nvSpPr>
        <p:spPr/>
        <p:txBody>
          <a:bodyPr>
            <a:normAutofit/>
          </a:bodyPr>
          <a:lstStyle/>
          <a:p>
            <a:r>
              <a:rPr lang="en-US" sz="1800" dirty="0"/>
              <a:t>“The assessed value of real property shall be calculated by determining its true value in money on January 1 of each odd-numbered year. The value shall remain the same for the subsequent even-numbered year </a:t>
            </a:r>
            <a:r>
              <a:rPr lang="en-US" sz="1800" u="sng" dirty="0"/>
              <a:t>unless</a:t>
            </a:r>
            <a:r>
              <a:rPr lang="en-US" sz="1800" dirty="0"/>
              <a:t> there has been new construction or property improvements between January 1 of the odd-numbered year and January 1 of the following even-numbered year</a:t>
            </a:r>
            <a:r>
              <a:rPr lang="en-US" sz="1800" dirty="0" smtClean="0"/>
              <a:t>.”</a:t>
            </a:r>
          </a:p>
          <a:p>
            <a:r>
              <a:rPr lang="en-US" sz="1800" dirty="0" smtClean="0"/>
              <a:t>For this BOE season, you are determining fair market value as of January 1, 2023.</a:t>
            </a:r>
            <a:endParaRPr lang="en-US" sz="1800" dirty="0"/>
          </a:p>
        </p:txBody>
      </p:sp>
      <p:sp>
        <p:nvSpPr>
          <p:cNvPr id="5" name="Slide Number Placeholder 4"/>
          <p:cNvSpPr>
            <a:spLocks noGrp="1"/>
          </p:cNvSpPr>
          <p:nvPr>
            <p:ph type="sldNum" sz="quarter" idx="12"/>
          </p:nvPr>
        </p:nvSpPr>
        <p:spPr/>
        <p:txBody>
          <a:bodyPr/>
          <a:lstStyle/>
          <a:p>
            <a:fld id="{D57F1E4F-1CFF-5643-939E-02111984F565}" type="slidenum">
              <a:rPr lang="en-US" smtClean="0"/>
              <a:t>19</a:t>
            </a:fld>
            <a:endParaRPr lang="en-US" dirty="0"/>
          </a:p>
        </p:txBody>
      </p:sp>
      <p:sp>
        <p:nvSpPr>
          <p:cNvPr id="6"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tx1"/>
                </a:solidFill>
              </a:rPr>
              <a:t>Number 6</a:t>
            </a:r>
            <a:endParaRPr lang="en-US" dirty="0">
              <a:solidFill>
                <a:schemeClr val="tx1"/>
              </a:solidFill>
            </a:endParaRPr>
          </a:p>
        </p:txBody>
      </p:sp>
    </p:spTree>
    <p:extLst>
      <p:ext uri="{BB962C8B-B14F-4D97-AF65-F5344CB8AC3E}">
        <p14:creationId xmlns:p14="http://schemas.microsoft.com/office/powerpoint/2010/main" val="4055985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2</a:t>
            </a:fld>
            <a:endParaRPr lang="en-US" dirty="0"/>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tx1"/>
                </a:solidFill>
              </a:rPr>
              <a:t>WELCOME!</a:t>
            </a:r>
            <a:endParaRPr lang="en-US" dirty="0">
              <a:solidFill>
                <a:schemeClr val="tx1"/>
              </a:solidFill>
            </a:endParaRPr>
          </a:p>
        </p:txBody>
      </p:sp>
      <p:sp>
        <p:nvSpPr>
          <p:cNvPr id="6" name="Content Placeholder 2"/>
          <p:cNvSpPr txBox="1">
            <a:spLocks/>
          </p:cNvSpPr>
          <p:nvPr/>
        </p:nvSpPr>
        <p:spPr>
          <a:xfrm>
            <a:off x="1141412" y="2249487"/>
            <a:ext cx="9905999" cy="354171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dirty="0" smtClean="0"/>
              <a:t>STC LEGAL SECTION 2023 SPRING TRAINING AGENDA</a:t>
            </a:r>
          </a:p>
          <a:p>
            <a:pPr marL="0" indent="0" algn="ctr">
              <a:buFont typeface="Wingdings 3" charset="2"/>
              <a:buNone/>
            </a:pPr>
            <a:endParaRPr lang="en-US" dirty="0" smtClean="0"/>
          </a:p>
          <a:p>
            <a:pPr lvl="1"/>
            <a:r>
              <a:rPr lang="en-US" dirty="0" smtClean="0"/>
              <a:t>STC’s jurisdiction and role in Missouri’s assessment process</a:t>
            </a:r>
          </a:p>
          <a:p>
            <a:pPr lvl="1"/>
            <a:r>
              <a:rPr lang="en-US" dirty="0" smtClean="0"/>
              <a:t>TAFP Legislation Related to </a:t>
            </a:r>
            <a:r>
              <a:rPr lang="en-US" i="1" dirty="0" smtClean="0"/>
              <a:t>Ad Valor</a:t>
            </a:r>
            <a:r>
              <a:rPr lang="en-US" dirty="0" smtClean="0"/>
              <a:t>e</a:t>
            </a:r>
            <a:r>
              <a:rPr lang="en-US" i="1" dirty="0" smtClean="0"/>
              <a:t>m</a:t>
            </a:r>
            <a:r>
              <a:rPr lang="en-US" dirty="0" smtClean="0"/>
              <a:t> Property Assessment</a:t>
            </a:r>
          </a:p>
          <a:p>
            <a:pPr lvl="1"/>
            <a:r>
              <a:rPr lang="en-US" dirty="0" smtClean="0"/>
              <a:t>Court Cases to Note</a:t>
            </a:r>
          </a:p>
          <a:p>
            <a:pPr lvl="1"/>
            <a:r>
              <a:rPr lang="en-US" dirty="0" smtClean="0"/>
              <a:t>Top 10 List of Things to Know for BOE Season 2023</a:t>
            </a:r>
          </a:p>
          <a:p>
            <a:pPr lvl="1"/>
            <a:r>
              <a:rPr lang="en-US" dirty="0" smtClean="0"/>
              <a:t>Frequently Asked Questions</a:t>
            </a:r>
            <a:endParaRPr lang="en-US" dirty="0"/>
          </a:p>
        </p:txBody>
      </p:sp>
    </p:spTree>
    <p:extLst>
      <p:ext uri="{BB962C8B-B14F-4D97-AF65-F5344CB8AC3E}">
        <p14:creationId xmlns:p14="http://schemas.microsoft.com/office/powerpoint/2010/main" val="40934735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txBox="1">
            <a:spLocks/>
          </p:cNvSpPr>
          <p:nvPr/>
        </p:nvSpPr>
        <p:spPr>
          <a:xfrm>
            <a:off x="1106513" y="2741856"/>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what your are expected to determine.</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20</a:t>
            </a:fld>
            <a:endParaRPr lang="en-US" dirty="0"/>
          </a:p>
        </p:txBody>
      </p:sp>
      <p:pic>
        <p:nvPicPr>
          <p:cNvPr id="8" name="Picture 7" descr="C:\Users\westea\AppData\Local\Microsoft\Windows\INetCache\Content.MSO\22C458DE.tmp"/>
          <p:cNvPicPr/>
          <p:nvPr/>
        </p:nvPicPr>
        <p:blipFill>
          <a:blip r:embed="rId3">
            <a:extLst>
              <a:ext uri="{28A0092B-C50C-407E-A947-70E740481C1C}">
                <a14:useLocalDpi xmlns:a14="http://schemas.microsoft.com/office/drawing/2010/main" val="0"/>
              </a:ext>
            </a:extLst>
          </a:blip>
          <a:srcRect/>
          <a:stretch>
            <a:fillRect/>
          </a:stretch>
        </p:blipFill>
        <p:spPr bwMode="auto">
          <a:xfrm>
            <a:off x="5216016" y="1063416"/>
            <a:ext cx="2466975" cy="1845945"/>
          </a:xfrm>
          <a:prstGeom prst="rect">
            <a:avLst/>
          </a:prstGeom>
          <a:noFill/>
          <a:ln>
            <a:noFill/>
          </a:ln>
        </p:spPr>
      </p:pic>
      <p:sp>
        <p:nvSpPr>
          <p:cNvPr id="10" name="Down Arrow 9"/>
          <p:cNvSpPr/>
          <p:nvPr/>
        </p:nvSpPr>
        <p:spPr>
          <a:xfrm rot="20655044">
            <a:off x="7145079" y="3405758"/>
            <a:ext cx="627321" cy="9994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Mall Clipart Small Strip , Free Transparent Clipart - ClipartKey"/>
          <p:cNvPicPr/>
          <p:nvPr/>
        </p:nvPicPr>
        <p:blipFill>
          <a:blip r:embed="rId4">
            <a:extLst>
              <a:ext uri="{28A0092B-C50C-407E-A947-70E740481C1C}">
                <a14:useLocalDpi xmlns:a14="http://schemas.microsoft.com/office/drawing/2010/main" val="0"/>
              </a:ext>
            </a:extLst>
          </a:blip>
          <a:srcRect/>
          <a:stretch>
            <a:fillRect/>
          </a:stretch>
        </p:blipFill>
        <p:spPr bwMode="auto">
          <a:xfrm>
            <a:off x="7896266" y="4367285"/>
            <a:ext cx="2776283" cy="1793474"/>
          </a:xfrm>
          <a:prstGeom prst="rect">
            <a:avLst/>
          </a:prstGeom>
          <a:noFill/>
          <a:ln>
            <a:noFill/>
          </a:ln>
        </p:spPr>
      </p:pic>
      <p:sp>
        <p:nvSpPr>
          <p:cNvPr id="12"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tx1"/>
                </a:solidFill>
              </a:rPr>
              <a:t>Number 6 </a:t>
            </a:r>
            <a:r>
              <a:rPr lang="en-US" sz="3200" dirty="0" smtClean="0">
                <a:solidFill>
                  <a:schemeClr val="tx1"/>
                </a:solidFill>
              </a:rPr>
              <a:t>continued</a:t>
            </a:r>
            <a:endParaRPr lang="en-US" sz="3200" dirty="0">
              <a:solidFill>
                <a:schemeClr val="tx1"/>
              </a:solidFill>
            </a:endParaRPr>
          </a:p>
        </p:txBody>
      </p:sp>
    </p:spTree>
    <p:extLst>
      <p:ext uri="{BB962C8B-B14F-4D97-AF65-F5344CB8AC3E}">
        <p14:creationId xmlns:p14="http://schemas.microsoft.com/office/powerpoint/2010/main" val="35921671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21</a:t>
            </a:fld>
            <a:endParaRPr lang="en-US" dirty="0"/>
          </a:p>
        </p:txBody>
      </p:sp>
      <p:pic>
        <p:nvPicPr>
          <p:cNvPr id="8" name="Picture 7" descr="17 Two story ranch exterior ideas | house exterior, ranch exterior, ranch  house remodel"/>
          <p:cNvPicPr/>
          <p:nvPr/>
        </p:nvPicPr>
        <p:blipFill>
          <a:blip r:embed="rId3">
            <a:extLst>
              <a:ext uri="{28A0092B-C50C-407E-A947-70E740481C1C}">
                <a14:useLocalDpi xmlns:a14="http://schemas.microsoft.com/office/drawing/2010/main" val="0"/>
              </a:ext>
            </a:extLst>
          </a:blip>
          <a:srcRect/>
          <a:stretch>
            <a:fillRect/>
          </a:stretch>
        </p:blipFill>
        <p:spPr bwMode="auto">
          <a:xfrm>
            <a:off x="4635792" y="723013"/>
            <a:ext cx="4231759" cy="5418479"/>
          </a:xfrm>
          <a:prstGeom prst="rect">
            <a:avLst/>
          </a:prstGeom>
          <a:noFill/>
          <a:ln>
            <a:noFill/>
          </a:ln>
        </p:spPr>
      </p:pic>
      <p:sp>
        <p:nvSpPr>
          <p:cNvPr id="9" name="Text Placeholder 3"/>
          <p:cNvSpPr txBox="1">
            <a:spLocks/>
          </p:cNvSpPr>
          <p:nvPr/>
        </p:nvSpPr>
        <p:spPr>
          <a:xfrm>
            <a:off x="1106513" y="2741856"/>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what you are expected to determine.</a:t>
            </a:r>
            <a:endParaRPr lang="en-US" dirty="0"/>
          </a:p>
        </p:txBody>
      </p:sp>
      <p:sp>
        <p:nvSpPr>
          <p:cNvPr id="10"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tx1"/>
                </a:solidFill>
              </a:rPr>
              <a:t>Number 6 </a:t>
            </a:r>
            <a:r>
              <a:rPr lang="en-US" sz="3200" dirty="0" smtClean="0">
                <a:solidFill>
                  <a:schemeClr val="tx1"/>
                </a:solidFill>
              </a:rPr>
              <a:t>continued</a:t>
            </a:r>
            <a:endParaRPr lang="en-US" sz="3200" dirty="0">
              <a:solidFill>
                <a:schemeClr val="tx1"/>
              </a:solidFill>
            </a:endParaRPr>
          </a:p>
        </p:txBody>
      </p:sp>
    </p:spTree>
    <p:extLst>
      <p:ext uri="{BB962C8B-B14F-4D97-AF65-F5344CB8AC3E}">
        <p14:creationId xmlns:p14="http://schemas.microsoft.com/office/powerpoint/2010/main" val="11029957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t>22</a:t>
            </a:fld>
            <a:endParaRPr lang="en-US" dirty="0"/>
          </a:p>
        </p:txBody>
      </p:sp>
      <p:pic>
        <p:nvPicPr>
          <p:cNvPr id="6" name="Picture 5" descr="59,981 Burning Tree Stock Photos, Pictures &amp; Royalty-Free Images - iStock"/>
          <p:cNvPicPr/>
          <p:nvPr/>
        </p:nvPicPr>
        <p:blipFill>
          <a:blip r:embed="rId3">
            <a:extLst>
              <a:ext uri="{28A0092B-C50C-407E-A947-70E740481C1C}">
                <a14:useLocalDpi xmlns:a14="http://schemas.microsoft.com/office/drawing/2010/main" val="0"/>
              </a:ext>
            </a:extLst>
          </a:blip>
          <a:srcRect/>
          <a:stretch>
            <a:fillRect/>
          </a:stretch>
        </p:blipFill>
        <p:spPr bwMode="auto">
          <a:xfrm>
            <a:off x="4043444" y="343535"/>
            <a:ext cx="2915603" cy="1974850"/>
          </a:xfrm>
          <a:prstGeom prst="rect">
            <a:avLst/>
          </a:prstGeom>
          <a:noFill/>
          <a:ln>
            <a:noFill/>
          </a:ln>
        </p:spPr>
      </p:pic>
      <p:pic>
        <p:nvPicPr>
          <p:cNvPr id="7" name="Picture 6" descr="C:\Users\westea\AppData\Local\Microsoft\Windows\INetCache\Content.MSO\3261897F.tmp"/>
          <p:cNvPicPr/>
          <p:nvPr/>
        </p:nvPicPr>
        <p:blipFill>
          <a:blip r:embed="rId4">
            <a:extLst>
              <a:ext uri="{28A0092B-C50C-407E-A947-70E740481C1C}">
                <a14:useLocalDpi xmlns:a14="http://schemas.microsoft.com/office/drawing/2010/main" val="0"/>
              </a:ext>
            </a:extLst>
          </a:blip>
          <a:srcRect/>
          <a:stretch>
            <a:fillRect/>
          </a:stretch>
        </p:blipFill>
        <p:spPr bwMode="auto">
          <a:xfrm>
            <a:off x="6218313" y="1903836"/>
            <a:ext cx="2728884" cy="1671837"/>
          </a:xfrm>
          <a:prstGeom prst="rect">
            <a:avLst/>
          </a:prstGeom>
          <a:noFill/>
          <a:ln>
            <a:noFill/>
          </a:ln>
        </p:spPr>
      </p:pic>
      <p:pic>
        <p:nvPicPr>
          <p:cNvPr id="9" name="Picture 8" descr="Landfill Silhouette Free Vector 133084 - Download Free Vectors, Clipart  Graphics &amp; Vector Art"/>
          <p:cNvPicPr/>
          <p:nvPr/>
        </p:nvPicPr>
        <p:blipFill>
          <a:blip r:embed="rId5">
            <a:extLst>
              <a:ext uri="{28A0092B-C50C-407E-A947-70E740481C1C}">
                <a14:useLocalDpi xmlns:a14="http://schemas.microsoft.com/office/drawing/2010/main" val="0"/>
              </a:ext>
            </a:extLst>
          </a:blip>
          <a:srcRect/>
          <a:stretch>
            <a:fillRect/>
          </a:stretch>
        </p:blipFill>
        <p:spPr bwMode="auto">
          <a:xfrm>
            <a:off x="8651214" y="2895600"/>
            <a:ext cx="2843049" cy="1949355"/>
          </a:xfrm>
          <a:prstGeom prst="rect">
            <a:avLst/>
          </a:prstGeom>
          <a:noFill/>
          <a:ln>
            <a:noFill/>
          </a:ln>
        </p:spPr>
      </p:pic>
      <p:pic>
        <p:nvPicPr>
          <p:cNvPr id="10" name="Picture 9" descr="Animated Number 21 (Page 1) - Line.17QQ.com"/>
          <p:cNvPicPr/>
          <p:nvPr/>
        </p:nvPicPr>
        <p:blipFill>
          <a:blip r:embed="rId6">
            <a:extLst>
              <a:ext uri="{28A0092B-C50C-407E-A947-70E740481C1C}">
                <a14:useLocalDpi xmlns:a14="http://schemas.microsoft.com/office/drawing/2010/main" val="0"/>
              </a:ext>
            </a:extLst>
          </a:blip>
          <a:srcRect/>
          <a:stretch>
            <a:fillRect/>
          </a:stretch>
        </p:blipFill>
        <p:spPr bwMode="auto">
          <a:xfrm>
            <a:off x="7462573" y="4701654"/>
            <a:ext cx="2312035" cy="1975485"/>
          </a:xfrm>
          <a:prstGeom prst="rect">
            <a:avLst/>
          </a:prstGeom>
          <a:noFill/>
          <a:ln>
            <a:noFill/>
          </a:ln>
        </p:spPr>
      </p:pic>
      <p:sp>
        <p:nvSpPr>
          <p:cNvPr id="11" name="Text Placeholder 3"/>
          <p:cNvSpPr txBox="1">
            <a:spLocks/>
          </p:cNvSpPr>
          <p:nvPr/>
        </p:nvSpPr>
        <p:spPr>
          <a:xfrm>
            <a:off x="1106513" y="2741856"/>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what you are expected to determine.</a:t>
            </a:r>
            <a:endParaRPr lang="en-US" dirty="0"/>
          </a:p>
        </p:txBody>
      </p:sp>
      <p:sp>
        <p:nvSpPr>
          <p:cNvPr id="12"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tx1"/>
                </a:solidFill>
              </a:rPr>
              <a:t>Number 6 </a:t>
            </a:r>
            <a:r>
              <a:rPr lang="en-US" sz="3200" dirty="0" smtClean="0">
                <a:solidFill>
                  <a:schemeClr val="tx1"/>
                </a:solidFill>
              </a:rPr>
              <a:t>continued</a:t>
            </a:r>
            <a:endParaRPr lang="en-US" sz="3200" dirty="0">
              <a:solidFill>
                <a:schemeClr val="tx1"/>
              </a:solidFill>
            </a:endParaRPr>
          </a:p>
        </p:txBody>
      </p:sp>
    </p:spTree>
    <p:extLst>
      <p:ext uri="{BB962C8B-B14F-4D97-AF65-F5344CB8AC3E}">
        <p14:creationId xmlns:p14="http://schemas.microsoft.com/office/powerpoint/2010/main" val="34192072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5156200" y="1667837"/>
            <a:ext cx="5891209" cy="4562139"/>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Evidence of ownership to determine standing to appeal</a:t>
            </a:r>
          </a:p>
          <a:p>
            <a:r>
              <a:rPr lang="en-US" dirty="0" smtClean="0"/>
              <a:t>Bids and estimates for repairs</a:t>
            </a:r>
          </a:p>
          <a:p>
            <a:r>
              <a:rPr lang="en-US" dirty="0" smtClean="0"/>
              <a:t>Photographs of damage and condition</a:t>
            </a:r>
          </a:p>
          <a:p>
            <a:r>
              <a:rPr lang="en-US" dirty="0" smtClean="0"/>
              <a:t>History of physical inspections by Assessor</a:t>
            </a:r>
          </a:p>
          <a:p>
            <a:r>
              <a:rPr lang="en-US" dirty="0" smtClean="0"/>
              <a:t>Rent rolls and leases</a:t>
            </a:r>
          </a:p>
          <a:p>
            <a:r>
              <a:rPr lang="en-US" dirty="0" smtClean="0"/>
              <a:t>Documentation of past income and expenses</a:t>
            </a:r>
          </a:p>
          <a:p>
            <a:r>
              <a:rPr lang="en-US" dirty="0" smtClean="0"/>
              <a:t>Contracts and franchise agreements</a:t>
            </a:r>
          </a:p>
          <a:p>
            <a:r>
              <a:rPr lang="en-US" dirty="0" smtClean="0"/>
              <a:t>Original cost and date placed in service</a:t>
            </a:r>
            <a:endParaRPr lang="en-US" dirty="0"/>
          </a:p>
        </p:txBody>
      </p:sp>
      <p:sp>
        <p:nvSpPr>
          <p:cNvPr id="2" name="Slide Number Placeholder 1"/>
          <p:cNvSpPr>
            <a:spLocks noGrp="1"/>
          </p:cNvSpPr>
          <p:nvPr>
            <p:ph type="sldNum" sz="quarter" idx="12"/>
          </p:nvPr>
        </p:nvSpPr>
        <p:spPr/>
        <p:txBody>
          <a:bodyPr/>
          <a:lstStyle/>
          <a:p>
            <a:fld id="{D57F1E4F-1CFF-5643-939E-02111984F565}" type="slidenum">
              <a:rPr lang="en-US" smtClean="0"/>
              <a:t>23</a:t>
            </a:fld>
            <a:endParaRPr lang="en-US" dirty="0"/>
          </a:p>
        </p:txBody>
      </p:sp>
      <p:sp>
        <p:nvSpPr>
          <p:cNvPr id="6"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Number 5</a:t>
            </a:r>
            <a:endParaRPr lang="en-US" dirty="0"/>
          </a:p>
        </p:txBody>
      </p:sp>
      <p:sp>
        <p:nvSpPr>
          <p:cNvPr id="8" name="Text Placeholder 3"/>
          <p:cNvSpPr txBox="1">
            <a:spLocks/>
          </p:cNvSpPr>
          <p:nvPr/>
        </p:nvSpPr>
        <p:spPr>
          <a:xfrm>
            <a:off x="1146705" y="2249486"/>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a:t>
            </a:r>
            <a:endParaRPr lang="en-US" dirty="0"/>
          </a:p>
        </p:txBody>
      </p:sp>
      <p:sp>
        <p:nvSpPr>
          <p:cNvPr id="10" name="Text Placeholder 3"/>
          <p:cNvSpPr txBox="1">
            <a:spLocks/>
          </p:cNvSpPr>
          <p:nvPr/>
        </p:nvSpPr>
        <p:spPr>
          <a:xfrm>
            <a:off x="1146705" y="2249486"/>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which information </a:t>
            </a:r>
            <a:r>
              <a:rPr lang="en-US" dirty="0" smtClean="0"/>
              <a:t>can </a:t>
            </a:r>
            <a:r>
              <a:rPr lang="en-US" dirty="0" smtClean="0"/>
              <a:t>be relevant to determining TVM as of January 1.</a:t>
            </a:r>
            <a:endParaRPr lang="en-US" dirty="0"/>
          </a:p>
        </p:txBody>
      </p:sp>
    </p:spTree>
    <p:extLst>
      <p:ext uri="{BB962C8B-B14F-4D97-AF65-F5344CB8AC3E}">
        <p14:creationId xmlns:p14="http://schemas.microsoft.com/office/powerpoint/2010/main" val="10053900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ircle(in)">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ircle(in)">
                                      <p:cBhvr>
                                        <p:cTn id="22" dur="2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ircle(in)">
                                      <p:cBhvr>
                                        <p:cTn id="27" dur="2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circle(in)">
                                      <p:cBhvr>
                                        <p:cTn id="32" dur="20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circle(in)">
                                      <p:cBhvr>
                                        <p:cTn id="37" dur="20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circle(in)">
                                      <p:cBhvr>
                                        <p:cTn id="42" dur="2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24</a:t>
            </a:fld>
            <a:endParaRPr lang="en-US" dirty="0"/>
          </a:p>
        </p:txBody>
      </p:sp>
      <p:sp>
        <p:nvSpPr>
          <p:cNvPr id="3"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Number 4</a:t>
            </a:r>
            <a:endParaRPr lang="en-US" dirty="0"/>
          </a:p>
        </p:txBody>
      </p:sp>
      <p:sp>
        <p:nvSpPr>
          <p:cNvPr id="5" name="Text Placeholder 3"/>
          <p:cNvSpPr txBox="1">
            <a:spLocks/>
          </p:cNvSpPr>
          <p:nvPr/>
        </p:nvSpPr>
        <p:spPr>
          <a:xfrm>
            <a:off x="1146705" y="2249486"/>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what NOT to do. </a:t>
            </a:r>
            <a:endParaRPr lang="en-US" dirty="0"/>
          </a:p>
        </p:txBody>
      </p:sp>
      <p:sp>
        <p:nvSpPr>
          <p:cNvPr id="6" name="Text Placeholder 3"/>
          <p:cNvSpPr txBox="1">
            <a:spLocks/>
          </p:cNvSpPr>
          <p:nvPr/>
        </p:nvSpPr>
        <p:spPr>
          <a:xfrm>
            <a:off x="1154954" y="3129280"/>
            <a:ext cx="9477604" cy="2895599"/>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285750" indent="-285750">
              <a:buFont typeface="Wingdings" panose="05000000000000000000" pitchFamily="2" charset="2"/>
              <a:buChar char="Ø"/>
            </a:pPr>
            <a:r>
              <a:rPr lang="en-US" smtClean="0"/>
              <a:t>Don’t argue with the Taxpayer or the Assessor.</a:t>
            </a:r>
          </a:p>
          <a:p>
            <a:pPr marL="285750" indent="-285750">
              <a:buFont typeface="Wingdings" panose="05000000000000000000" pitchFamily="2" charset="2"/>
              <a:buChar char="Ø"/>
            </a:pPr>
            <a:r>
              <a:rPr lang="en-US" smtClean="0"/>
              <a:t>Don’t negotiate settlement between the Taxpayer and the Assessor.</a:t>
            </a:r>
          </a:p>
          <a:p>
            <a:pPr marL="285750" indent="-285750">
              <a:buFont typeface="Wingdings" panose="05000000000000000000" pitchFamily="2" charset="2"/>
              <a:buChar char="Ø"/>
            </a:pPr>
            <a:r>
              <a:rPr lang="en-US" smtClean="0"/>
              <a:t>Don’t make adjustments based on the Taxpayer’s hardship.</a:t>
            </a:r>
          </a:p>
          <a:p>
            <a:pPr marL="285750" indent="-285750">
              <a:buFont typeface="Wingdings" panose="05000000000000000000" pitchFamily="2" charset="2"/>
              <a:buChar char="Ø"/>
            </a:pPr>
            <a:r>
              <a:rPr lang="en-US" smtClean="0"/>
              <a:t>Don’t grant exemptions easily.</a:t>
            </a:r>
          </a:p>
          <a:p>
            <a:endParaRPr lang="en-US" smtClean="0"/>
          </a:p>
          <a:p>
            <a:endParaRPr lang="en-US" smtClean="0"/>
          </a:p>
          <a:p>
            <a:endParaRPr lang="en-US" smtClean="0"/>
          </a:p>
          <a:p>
            <a:endParaRPr lang="en-US" dirty="0"/>
          </a:p>
        </p:txBody>
      </p:sp>
    </p:spTree>
    <p:extLst>
      <p:ext uri="{BB962C8B-B14F-4D97-AF65-F5344CB8AC3E}">
        <p14:creationId xmlns:p14="http://schemas.microsoft.com/office/powerpoint/2010/main" val="38270420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25</a:t>
            </a:fld>
            <a:endParaRPr lang="en-US" dirty="0"/>
          </a:p>
        </p:txBody>
      </p:sp>
      <p:sp>
        <p:nvSpPr>
          <p:cNvPr id="3"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Number 3</a:t>
            </a:r>
            <a:endParaRPr lang="en-US" dirty="0"/>
          </a:p>
        </p:txBody>
      </p:sp>
      <p:sp>
        <p:nvSpPr>
          <p:cNvPr id="4" name="Text Placeholder 3"/>
          <p:cNvSpPr txBox="1">
            <a:spLocks/>
          </p:cNvSpPr>
          <p:nvPr/>
        </p:nvSpPr>
        <p:spPr>
          <a:xfrm>
            <a:off x="1146705" y="2249486"/>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that motor vehicles are still valued using the NADA Guide. </a:t>
            </a:r>
            <a:endParaRPr lang="en-US" dirty="0"/>
          </a:p>
        </p:txBody>
      </p:sp>
      <p:sp>
        <p:nvSpPr>
          <p:cNvPr id="5" name="Content Placeholder 3"/>
          <p:cNvSpPr txBox="1">
            <a:spLocks/>
          </p:cNvSpPr>
          <p:nvPr/>
        </p:nvSpPr>
        <p:spPr>
          <a:xfrm>
            <a:off x="6172200" y="2249486"/>
            <a:ext cx="4875211" cy="3541714"/>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Section 137.115.9 provides a valuation methodology:</a:t>
            </a:r>
          </a:p>
          <a:p>
            <a:pPr lvl="1"/>
            <a:r>
              <a:rPr lang="en-US" dirty="0" smtClean="0"/>
              <a:t>Average trade-in value published in the October issue of the NADA Guide or its successor publication </a:t>
            </a:r>
          </a:p>
          <a:p>
            <a:pPr lvl="1"/>
            <a:r>
              <a:rPr lang="en-US" dirty="0" smtClean="0"/>
              <a:t>Other information or publications that estimate FMV may be used if no listing in NADA Guide</a:t>
            </a:r>
            <a:endParaRPr lang="en-US" dirty="0"/>
          </a:p>
        </p:txBody>
      </p:sp>
    </p:spTree>
    <p:extLst>
      <p:ext uri="{BB962C8B-B14F-4D97-AF65-F5344CB8AC3E}">
        <p14:creationId xmlns:p14="http://schemas.microsoft.com/office/powerpoint/2010/main" val="17841676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26</a:t>
            </a:fld>
            <a:endParaRPr lang="en-US" dirty="0"/>
          </a:p>
        </p:txBody>
      </p:sp>
      <p:sp>
        <p:nvSpPr>
          <p:cNvPr id="3"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tx1"/>
                </a:solidFill>
              </a:rPr>
              <a:t>Number 2</a:t>
            </a:r>
            <a:endParaRPr lang="en-US" dirty="0">
              <a:solidFill>
                <a:schemeClr val="tx1"/>
              </a:solidFill>
            </a:endParaRPr>
          </a:p>
        </p:txBody>
      </p:sp>
      <p:sp>
        <p:nvSpPr>
          <p:cNvPr id="4" name="Text Placeholder 3"/>
          <p:cNvSpPr txBox="1">
            <a:spLocks/>
          </p:cNvSpPr>
          <p:nvPr/>
        </p:nvSpPr>
        <p:spPr>
          <a:xfrm>
            <a:off x="1146705" y="2249486"/>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that Missouri’s Sunshine Law applies to you. </a:t>
            </a:r>
            <a:endParaRPr lang="en-US" dirty="0"/>
          </a:p>
        </p:txBody>
      </p:sp>
      <p:pic>
        <p:nvPicPr>
          <p:cNvPr id="5" name="Picture 2" descr="Sunshine Law Review - The Voice of Monroe, Oh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269" y="1674711"/>
            <a:ext cx="5253012" cy="387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0666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tx1"/>
                </a:solidFill>
              </a:rPr>
              <a:t>Number 2 </a:t>
            </a:r>
            <a:r>
              <a:rPr lang="en-US" sz="3200" dirty="0" smtClean="0">
                <a:solidFill>
                  <a:schemeClr val="tx1"/>
                </a:solidFill>
              </a:rPr>
              <a:t>continued</a:t>
            </a:r>
            <a:endParaRPr lang="en-US" sz="3200" dirty="0">
              <a:solidFill>
                <a:schemeClr val="tx1"/>
              </a:solidFill>
            </a:endParaRPr>
          </a:p>
        </p:txBody>
      </p:sp>
      <p:sp>
        <p:nvSpPr>
          <p:cNvPr id="8" name="Text Placeholder 3"/>
          <p:cNvSpPr txBox="1">
            <a:spLocks/>
          </p:cNvSpPr>
          <p:nvPr/>
        </p:nvSpPr>
        <p:spPr>
          <a:xfrm>
            <a:off x="1146705" y="2249486"/>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that Missouri’s Sunshine Law applies to you. </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27</a:t>
            </a:fld>
            <a:endParaRPr lang="en-US" dirty="0"/>
          </a:p>
        </p:txBody>
      </p:sp>
      <p:sp>
        <p:nvSpPr>
          <p:cNvPr id="9" name="Content Placeholder 8"/>
          <p:cNvSpPr>
            <a:spLocks noGrp="1"/>
          </p:cNvSpPr>
          <p:nvPr>
            <p:ph idx="1"/>
          </p:nvPr>
        </p:nvSpPr>
        <p:spPr/>
        <p:txBody>
          <a:bodyPr>
            <a:normAutofit fontScale="55000" lnSpcReduction="20000"/>
          </a:bodyPr>
          <a:lstStyle/>
          <a:p>
            <a:r>
              <a:rPr lang="en-US" dirty="0"/>
              <a:t>A “public governmental body” is any legislative, administrative, or governmental entity created by the Constitution or the Revised Statutes of Missouri, by order or ordinance of any political subdivision or district, judicial entities when operating in an administrative capacity, or by executive order.  </a:t>
            </a:r>
          </a:p>
          <a:p>
            <a:r>
              <a:rPr lang="en-US" dirty="0"/>
              <a:t>A “public meeting” is any meeting of a public governmental body at which public business is discussed, decided, or public policy formulated.</a:t>
            </a:r>
          </a:p>
          <a:p>
            <a:r>
              <a:rPr lang="en-US" dirty="0"/>
              <a:t>A “public record” is any record, whether written or electronically stored, retained by or of any public governmental body . . . . </a:t>
            </a:r>
          </a:p>
          <a:p>
            <a:r>
              <a:rPr lang="en-US" dirty="0"/>
              <a:t>A “public record” shall not include any internal memorandum or letter received or prepared by or on behalf of a member of a public governmental body consisting of advice, opinions and recommendations in connection with the deliberative decision-making process of said body, unless such records are retained by the public governmental body or presented at a public meeting.  Any document or study prepared for a public governmental body by a consultant or other professional service as described in this subdivision shall be retained by the public governmental body in the same manner as any other public record.</a:t>
            </a:r>
          </a:p>
          <a:p>
            <a:r>
              <a:rPr lang="en-US" dirty="0"/>
              <a:t>A “public vote” is any </a:t>
            </a:r>
            <a:r>
              <a:rPr lang="en-US" dirty="0" smtClean="0"/>
              <a:t>vote </a:t>
            </a:r>
            <a:r>
              <a:rPr lang="en-US" dirty="0"/>
              <a:t>whether conducted in person, by telephone, or by any other electronic means, cast at any public meeting of any public governmental body. </a:t>
            </a:r>
          </a:p>
        </p:txBody>
      </p:sp>
    </p:spTree>
    <p:extLst>
      <p:ext uri="{BB962C8B-B14F-4D97-AF65-F5344CB8AC3E}">
        <p14:creationId xmlns:p14="http://schemas.microsoft.com/office/powerpoint/2010/main" val="13960867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6705" y="398588"/>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tx1"/>
                </a:solidFill>
              </a:rPr>
              <a:t>Number 2 </a:t>
            </a:r>
            <a:r>
              <a:rPr lang="en-US" sz="3200" dirty="0" smtClean="0">
                <a:solidFill>
                  <a:schemeClr val="tx1"/>
                </a:solidFill>
              </a:rPr>
              <a:t>continued</a:t>
            </a:r>
            <a:endParaRPr lang="en-US" sz="3200" dirty="0">
              <a:solidFill>
                <a:schemeClr val="tx1"/>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t>28</a:t>
            </a:fld>
            <a:endParaRPr lang="en-US" dirty="0"/>
          </a:p>
        </p:txBody>
      </p:sp>
      <p:pic>
        <p:nvPicPr>
          <p:cNvPr id="5" name="Picture 4"/>
          <p:cNvPicPr>
            <a:picLocks noChangeAspect="1"/>
          </p:cNvPicPr>
          <p:nvPr/>
        </p:nvPicPr>
        <p:blipFill>
          <a:blip r:embed="rId3"/>
          <a:stretch>
            <a:fillRect/>
          </a:stretch>
        </p:blipFill>
        <p:spPr>
          <a:xfrm>
            <a:off x="1542830" y="1651079"/>
            <a:ext cx="3754615" cy="4889187"/>
          </a:xfrm>
          <a:prstGeom prst="rect">
            <a:avLst/>
          </a:prstGeom>
        </p:spPr>
      </p:pic>
      <p:pic>
        <p:nvPicPr>
          <p:cNvPr id="8" name="Picture 7"/>
          <p:cNvPicPr>
            <a:picLocks noChangeAspect="1"/>
          </p:cNvPicPr>
          <p:nvPr/>
        </p:nvPicPr>
        <p:blipFill>
          <a:blip r:embed="rId4"/>
          <a:stretch>
            <a:fillRect/>
          </a:stretch>
        </p:blipFill>
        <p:spPr>
          <a:xfrm>
            <a:off x="6246555" y="1651078"/>
            <a:ext cx="3766311" cy="4889187"/>
          </a:xfrm>
          <a:prstGeom prst="rect">
            <a:avLst/>
          </a:prstGeom>
        </p:spPr>
      </p:pic>
    </p:spTree>
    <p:extLst>
      <p:ext uri="{BB962C8B-B14F-4D97-AF65-F5344CB8AC3E}">
        <p14:creationId xmlns:p14="http://schemas.microsoft.com/office/powerpoint/2010/main" val="18540932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29</a:t>
            </a:fld>
            <a:endParaRPr lang="en-US" dirty="0"/>
          </a:p>
        </p:txBody>
      </p:sp>
      <p:sp>
        <p:nvSpPr>
          <p:cNvPr id="3" name="Title 1"/>
          <p:cNvSpPr txBox="1">
            <a:spLocks/>
          </p:cNvSpPr>
          <p:nvPr/>
        </p:nvSpPr>
        <p:spPr>
          <a:xfrm>
            <a:off x="1146705" y="609601"/>
            <a:ext cx="3856037" cy="16398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Number 1</a:t>
            </a:r>
            <a:endParaRPr lang="en-US" dirty="0"/>
          </a:p>
        </p:txBody>
      </p:sp>
      <p:sp>
        <p:nvSpPr>
          <p:cNvPr id="4" name="Text Placeholder 3"/>
          <p:cNvSpPr txBox="1">
            <a:spLocks/>
          </p:cNvSpPr>
          <p:nvPr/>
        </p:nvSpPr>
        <p:spPr>
          <a:xfrm>
            <a:off x="1146705" y="2249486"/>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Know the Golden Rule. </a:t>
            </a:r>
            <a:endParaRPr lang="en-US" dirty="0"/>
          </a:p>
        </p:txBody>
      </p:sp>
      <p:sp>
        <p:nvSpPr>
          <p:cNvPr id="7" name="Rectangle 6"/>
          <p:cNvSpPr/>
          <p:nvPr/>
        </p:nvSpPr>
        <p:spPr>
          <a:xfrm>
            <a:off x="4350177" y="2967335"/>
            <a:ext cx="3491661" cy="2585323"/>
          </a:xfrm>
          <a:prstGeom prst="rect">
            <a:avLst/>
          </a:prstGeom>
          <a:solidFill>
            <a:schemeClr val="accent2"/>
          </a:solidFill>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5400" b="1" cap="none" spc="0" dirty="0" smtClean="0">
                <a:ln w="22225">
                  <a:solidFill>
                    <a:schemeClr val="accent2"/>
                  </a:solidFill>
                  <a:prstDash val="solid"/>
                </a:ln>
                <a:solidFill>
                  <a:srgbClr val="7030A0"/>
                </a:solidFill>
                <a:effectLst/>
                <a:latin typeface="Freestyle Script" panose="030804020302050B0404" pitchFamily="66" charset="0"/>
              </a:rPr>
              <a:t>Treat others </a:t>
            </a:r>
          </a:p>
          <a:p>
            <a:pPr algn="ctr"/>
            <a:r>
              <a:rPr lang="en-US" sz="5400" b="1" cap="none" spc="0" dirty="0" smtClean="0">
                <a:ln w="22225">
                  <a:solidFill>
                    <a:schemeClr val="accent2"/>
                  </a:solidFill>
                  <a:prstDash val="solid"/>
                </a:ln>
                <a:solidFill>
                  <a:srgbClr val="7030A0"/>
                </a:solidFill>
                <a:effectLst/>
                <a:latin typeface="Freestyle Script" panose="030804020302050B0404" pitchFamily="66" charset="0"/>
              </a:rPr>
              <a:t>the way you want </a:t>
            </a:r>
          </a:p>
          <a:p>
            <a:pPr algn="ctr"/>
            <a:r>
              <a:rPr lang="en-US" sz="5400" b="1" cap="none" spc="0" dirty="0" smtClean="0">
                <a:ln w="22225">
                  <a:solidFill>
                    <a:schemeClr val="accent2"/>
                  </a:solidFill>
                  <a:prstDash val="solid"/>
                </a:ln>
                <a:solidFill>
                  <a:srgbClr val="7030A0"/>
                </a:solidFill>
                <a:effectLst/>
                <a:latin typeface="Freestyle Script" panose="030804020302050B0404" pitchFamily="66" charset="0"/>
              </a:rPr>
              <a:t>to be treated.</a:t>
            </a:r>
            <a:endParaRPr lang="en-US" sz="5400" b="1" cap="none" spc="0" dirty="0">
              <a:ln w="22225">
                <a:solidFill>
                  <a:schemeClr val="accent2"/>
                </a:solidFill>
                <a:prstDash val="solid"/>
              </a:ln>
              <a:solidFill>
                <a:srgbClr val="7030A0"/>
              </a:solidFill>
              <a:effectLst/>
              <a:latin typeface="Freestyle Script" panose="030804020302050B0404" pitchFamily="66" charset="0"/>
            </a:endParaRPr>
          </a:p>
        </p:txBody>
      </p:sp>
    </p:spTree>
    <p:extLst>
      <p:ext uri="{BB962C8B-B14F-4D97-AF65-F5344CB8AC3E}">
        <p14:creationId xmlns:p14="http://schemas.microsoft.com/office/powerpoint/2010/main" val="25826632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3</a:t>
            </a:fld>
            <a:endParaRPr lang="en-US" dirty="0"/>
          </a:p>
        </p:txBody>
      </p:sp>
      <p:pic>
        <p:nvPicPr>
          <p:cNvPr id="3" name="Content Placeholder 7"/>
          <p:cNvPicPr>
            <a:picLocks noChangeAspect="1"/>
          </p:cNvPicPr>
          <p:nvPr/>
        </p:nvPicPr>
        <p:blipFill>
          <a:blip r:embed="rId3"/>
          <a:stretch>
            <a:fillRect/>
          </a:stretch>
        </p:blipFill>
        <p:spPr>
          <a:xfrm>
            <a:off x="5535040" y="1563364"/>
            <a:ext cx="4256030" cy="4956384"/>
          </a:xfrm>
          <a:prstGeom prst="rect">
            <a:avLst/>
          </a:prstGeom>
        </p:spPr>
      </p:pic>
      <p:sp>
        <p:nvSpPr>
          <p:cNvPr id="8" name="Title 1"/>
          <p:cNvSpPr txBox="1">
            <a:spLocks/>
          </p:cNvSpPr>
          <p:nvPr/>
        </p:nvSpPr>
        <p:spPr>
          <a:xfrm>
            <a:off x="1146705" y="609601"/>
            <a:ext cx="9022227" cy="662362"/>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solidFill>
                  <a:schemeClr val="tx1"/>
                </a:solidFill>
              </a:rPr>
              <a:t>STC’s Jurisdiction &amp; Role</a:t>
            </a:r>
            <a:endParaRPr lang="en-US" sz="3600" dirty="0">
              <a:solidFill>
                <a:schemeClr val="tx1"/>
              </a:solidFill>
            </a:endParaRPr>
          </a:p>
        </p:txBody>
      </p:sp>
      <p:sp>
        <p:nvSpPr>
          <p:cNvPr id="9" name="Text Placeholder 3"/>
          <p:cNvSpPr txBox="1">
            <a:spLocks/>
          </p:cNvSpPr>
          <p:nvPr/>
        </p:nvSpPr>
        <p:spPr>
          <a:xfrm>
            <a:off x="1146705" y="1907847"/>
            <a:ext cx="3856037" cy="35417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Oversees assessment process.</a:t>
            </a:r>
          </a:p>
          <a:p>
            <a:r>
              <a:rPr lang="en-US" dirty="0" smtClean="0"/>
              <a:t>Hears and decides appeals.</a:t>
            </a:r>
          </a:p>
          <a:p>
            <a:r>
              <a:rPr lang="en-US" dirty="0" smtClean="0"/>
              <a:t>114 Counties and City of St. Louis.</a:t>
            </a:r>
            <a:endParaRPr lang="en-US" dirty="0"/>
          </a:p>
        </p:txBody>
      </p:sp>
    </p:spTree>
    <p:extLst>
      <p:ext uri="{BB962C8B-B14F-4D97-AF65-F5344CB8AC3E}">
        <p14:creationId xmlns:p14="http://schemas.microsoft.com/office/powerpoint/2010/main" val="15662392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 </a:t>
            </a:r>
            <a:br>
              <a:rPr lang="en-US" dirty="0" smtClean="0"/>
            </a:br>
            <a:r>
              <a:rPr lang="en-US" dirty="0" smtClean="0"/>
              <a:t>and Answers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33280280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41413" y="618518"/>
            <a:ext cx="9905998" cy="1478570"/>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FAQ 1</a:t>
            </a:r>
            <a:endParaRPr lang="en-US" dirty="0"/>
          </a:p>
        </p:txBody>
      </p:sp>
      <p:sp>
        <p:nvSpPr>
          <p:cNvPr id="6" name="Content Placeholder 2"/>
          <p:cNvSpPr txBox="1">
            <a:spLocks/>
          </p:cNvSpPr>
          <p:nvPr/>
        </p:nvSpPr>
        <p:spPr>
          <a:xfrm>
            <a:off x="1141410" y="2249486"/>
            <a:ext cx="4878389" cy="354171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mtClean="0"/>
              <a:t>Q: How can the assessment roll be closed by July 1 if the assessor and taxpayer are continuing to have informal discussions about a possible adjustment to the assessment of property and the taxpayer has until the second Monday in July to file an appeal with the BOE? </a:t>
            </a:r>
            <a:endParaRPr lang="en-US" dirty="0"/>
          </a:p>
        </p:txBody>
      </p:sp>
      <p:sp>
        <p:nvSpPr>
          <p:cNvPr id="7" name="Content Placeholder 3"/>
          <p:cNvSpPr txBox="1">
            <a:spLocks/>
          </p:cNvSpPr>
          <p:nvPr/>
        </p:nvSpPr>
        <p:spPr>
          <a:xfrm>
            <a:off x="6172200" y="2249486"/>
            <a:ext cx="4875211" cy="4248590"/>
          </a:xfrm>
          <a:prstGeom prst="rect">
            <a:avLst/>
          </a:prstGeom>
        </p:spPr>
        <p:txBody>
          <a:bodyPr>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mtClean="0"/>
              <a:t>A: The statutory deadline for closing the assessment roll is July 1.  The statutory deadline for a taxpayer to file an appeal with the BOE is before the second Monday in July. If the assessor and taxpayer reach an informal agreement regarding the TVM of property after the assessment roll closes, the taxpayer should file an appeal with the BOE, and the assessor and taxpayer should present their informal agreement to the BOE.  If the BOE does not approve the agreement, the taxpayer should file an appeal with the STC.  The assessor and taxpayer can then enter into a stipulation that will be presented to the Commission for review and a vote. </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36201915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141410" y="2249486"/>
            <a:ext cx="4878389" cy="354171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dirty="0" smtClean="0"/>
              <a:t>Q: If the BOE does not think it can hear all of the appeals before it under the timeline set by Chapter 138, </a:t>
            </a:r>
            <a:r>
              <a:rPr lang="en-US" dirty="0"/>
              <a:t>can the BOE simply pass on the appeals to the STC?</a:t>
            </a:r>
          </a:p>
        </p:txBody>
      </p:sp>
      <p:sp>
        <p:nvSpPr>
          <p:cNvPr id="7" name="Content Placeholder 3"/>
          <p:cNvSpPr txBox="1">
            <a:spLocks/>
          </p:cNvSpPr>
          <p:nvPr/>
        </p:nvSpPr>
        <p:spPr>
          <a:xfrm>
            <a:off x="6172200" y="2249486"/>
            <a:ext cx="4875211" cy="4248590"/>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A: </a:t>
            </a:r>
            <a:r>
              <a:rPr lang="en-US" dirty="0"/>
              <a:t>No.  The BOE is an independent body charged with determining the market value of </a:t>
            </a:r>
            <a:r>
              <a:rPr lang="en-US" dirty="0" smtClean="0"/>
              <a:t>property within the county.  </a:t>
            </a:r>
            <a:r>
              <a:rPr lang="en-US" dirty="0"/>
              <a:t>The BOE should review the information presented by both  </a:t>
            </a:r>
            <a:r>
              <a:rPr lang="en-US" dirty="0" smtClean="0"/>
              <a:t>parties and make its own decision.  If the taxpayer disagrees with the BOE’s decision, the taxpayer may file an appeal with the STC.  Please note: </a:t>
            </a:r>
            <a:r>
              <a:rPr lang="en-US" dirty="0"/>
              <a:t>under Missouri law, the STC does not have jurisdiction or authority over an appeal without a BOE decision, except in specifically defined circumstances</a:t>
            </a:r>
            <a:r>
              <a:rPr lang="en-US" dirty="0" smtClean="0"/>
              <a:t>. </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32</a:t>
            </a:fld>
            <a:endParaRPr lang="en-US" dirty="0"/>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FAQ 2</a:t>
            </a:r>
            <a:endParaRPr lang="en-US" dirty="0"/>
          </a:p>
        </p:txBody>
      </p:sp>
    </p:spTree>
    <p:extLst>
      <p:ext uri="{BB962C8B-B14F-4D97-AF65-F5344CB8AC3E}">
        <p14:creationId xmlns:p14="http://schemas.microsoft.com/office/powerpoint/2010/main" val="41584927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141410" y="2249486"/>
            <a:ext cx="4878389" cy="354171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dirty="0" smtClean="0"/>
              <a:t>Q: with the expected increase in the number of appeals in our county, What </a:t>
            </a:r>
            <a:r>
              <a:rPr lang="en-US" dirty="0"/>
              <a:t>can the BOE do to help the public understand the </a:t>
            </a:r>
            <a:r>
              <a:rPr lang="en-US" dirty="0" smtClean="0"/>
              <a:t>difficulty in hearing all of the appeals filed?  What can the BOE do to help the public understand the reason for the value placed on property is its fair market value? </a:t>
            </a:r>
            <a:endParaRPr lang="en-US" dirty="0"/>
          </a:p>
        </p:txBody>
      </p:sp>
      <p:sp>
        <p:nvSpPr>
          <p:cNvPr id="7" name="Content Placeholder 3"/>
          <p:cNvSpPr txBox="1">
            <a:spLocks/>
          </p:cNvSpPr>
          <p:nvPr/>
        </p:nvSpPr>
        <p:spPr>
          <a:xfrm>
            <a:off x="6172200" y="2249486"/>
            <a:ext cx="4875211" cy="4248590"/>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A: </a:t>
            </a:r>
            <a:r>
              <a:rPr lang="en-US" dirty="0"/>
              <a:t>BOEs should consider engaging in public-facing communication that educates and explains the appeal process. </a:t>
            </a:r>
            <a:r>
              <a:rPr lang="en-US" dirty="0" smtClean="0"/>
              <a:t> If you believe you will be experiencing an unusual appeal cycle and find it necessary to make procedural changes in your process to deliver a more acceptable experience to the taxpayers in your county, remember that the BOE is a public body that must vote openly to make procedural changes – and those procedural changes still must comply with the statutes.</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33</a:t>
            </a:fld>
            <a:endParaRPr lang="en-US" dirty="0"/>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FAQ 3</a:t>
            </a:r>
            <a:endParaRPr lang="en-US" dirty="0"/>
          </a:p>
        </p:txBody>
      </p:sp>
    </p:spTree>
    <p:extLst>
      <p:ext uri="{BB962C8B-B14F-4D97-AF65-F5344CB8AC3E}">
        <p14:creationId xmlns:p14="http://schemas.microsoft.com/office/powerpoint/2010/main" val="34086266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141410" y="2249486"/>
            <a:ext cx="4878389" cy="354171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dirty="0" smtClean="0"/>
              <a:t>Q: </a:t>
            </a:r>
            <a:r>
              <a:rPr lang="en-US" dirty="0"/>
              <a:t>What does it mean for the Assessor to have the burden of proof </a:t>
            </a:r>
            <a:r>
              <a:rPr lang="en-US" dirty="0" smtClean="0"/>
              <a:t>in appeals where the property was </a:t>
            </a:r>
            <a:r>
              <a:rPr lang="en-US" dirty="0"/>
              <a:t>re-assessed </a:t>
            </a:r>
            <a:r>
              <a:rPr lang="en-US" dirty="0" smtClean="0"/>
              <a:t>at      15</a:t>
            </a:r>
            <a:r>
              <a:rPr lang="en-US" dirty="0"/>
              <a:t>% or more?</a:t>
            </a:r>
          </a:p>
        </p:txBody>
      </p:sp>
      <p:sp>
        <p:nvSpPr>
          <p:cNvPr id="7" name="Content Placeholder 3"/>
          <p:cNvSpPr txBox="1">
            <a:spLocks/>
          </p:cNvSpPr>
          <p:nvPr/>
        </p:nvSpPr>
        <p:spPr>
          <a:xfrm>
            <a:off x="6172200" y="2249486"/>
            <a:ext cx="4875211" cy="424859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A: This applies to all counties and the City of St. Louis due to the enactment of SB 676 in 2020: Where </a:t>
            </a:r>
            <a:r>
              <a:rPr lang="en-US" dirty="0"/>
              <a:t>the Assessor has </a:t>
            </a:r>
            <a:r>
              <a:rPr lang="en-US" u="sng" dirty="0"/>
              <a:t>increased</a:t>
            </a:r>
            <a:r>
              <a:rPr lang="en-US" dirty="0"/>
              <a:t> the value of property by at least15</a:t>
            </a:r>
            <a:r>
              <a:rPr lang="en-US" dirty="0" smtClean="0"/>
              <a:t>% since the last reassessment, </a:t>
            </a:r>
            <a:r>
              <a:rPr lang="en-US" dirty="0"/>
              <a:t>the Assessor is required to </a:t>
            </a:r>
            <a:r>
              <a:rPr lang="en-US" dirty="0" smtClean="0"/>
              <a:t>show to the BOE, </a:t>
            </a:r>
            <a:r>
              <a:rPr lang="en-US" dirty="0"/>
              <a:t>through evidence, that the </a:t>
            </a:r>
            <a:r>
              <a:rPr lang="en-US" dirty="0" smtClean="0"/>
              <a:t>2023 </a:t>
            </a:r>
            <a:r>
              <a:rPr lang="en-US" dirty="0"/>
              <a:t>value placed on the property does not </a:t>
            </a:r>
            <a:r>
              <a:rPr lang="en-US" u="sng" dirty="0"/>
              <a:t>exceed</a:t>
            </a:r>
            <a:r>
              <a:rPr lang="en-US" dirty="0"/>
              <a:t> the fair market value as of the taxation date.  </a:t>
            </a:r>
            <a:r>
              <a:rPr lang="en-US" dirty="0" smtClean="0"/>
              <a:t>See Section 138.060.1.</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34</a:t>
            </a:fld>
            <a:endParaRPr lang="en-US" dirty="0"/>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FAQ 4</a:t>
            </a:r>
            <a:endParaRPr lang="en-US" dirty="0"/>
          </a:p>
        </p:txBody>
      </p:sp>
    </p:spTree>
    <p:extLst>
      <p:ext uri="{BB962C8B-B14F-4D97-AF65-F5344CB8AC3E}">
        <p14:creationId xmlns:p14="http://schemas.microsoft.com/office/powerpoint/2010/main" val="14777589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 . . </a:t>
            </a:r>
            <a:endParaRPr lang="en-US" dirty="0"/>
          </a:p>
        </p:txBody>
      </p:sp>
      <p:sp>
        <p:nvSpPr>
          <p:cNvPr id="3" name="Text Placeholder 2"/>
          <p:cNvSpPr>
            <a:spLocks noGrp="1"/>
          </p:cNvSpPr>
          <p:nvPr>
            <p:ph type="body" idx="1"/>
          </p:nvPr>
        </p:nvSpPr>
        <p:spPr/>
        <p:txBody>
          <a:bodyPr/>
          <a:lstStyle/>
          <a:p>
            <a:r>
              <a:rPr lang="en-US" dirty="0" smtClean="0"/>
              <a:t>State Tax Commission of Missouri</a:t>
            </a:r>
            <a:endParaRPr lang="en-US" dirty="0"/>
          </a:p>
        </p:txBody>
      </p:sp>
      <p:sp>
        <p:nvSpPr>
          <p:cNvPr id="4" name="Text Placeholder 3"/>
          <p:cNvSpPr>
            <a:spLocks noGrp="1"/>
          </p:cNvSpPr>
          <p:nvPr>
            <p:ph type="body" sz="half" idx="15"/>
          </p:nvPr>
        </p:nvSpPr>
        <p:spPr/>
        <p:txBody>
          <a:bodyPr/>
          <a:lstStyle/>
          <a:p>
            <a:r>
              <a:rPr lang="en-US" dirty="0"/>
              <a:t>http://stc.mo.gov/</a:t>
            </a:r>
          </a:p>
        </p:txBody>
      </p:sp>
      <p:sp>
        <p:nvSpPr>
          <p:cNvPr id="5" name="Text Placeholder 4"/>
          <p:cNvSpPr>
            <a:spLocks noGrp="1"/>
          </p:cNvSpPr>
          <p:nvPr>
            <p:ph type="body" sz="quarter" idx="3"/>
          </p:nvPr>
        </p:nvSpPr>
        <p:spPr/>
        <p:txBody>
          <a:bodyPr/>
          <a:lstStyle/>
          <a:p>
            <a:r>
              <a:rPr lang="en-US" dirty="0" smtClean="0"/>
              <a:t>Missouri State Assessors Association</a:t>
            </a:r>
            <a:endParaRPr lang="en-US" dirty="0"/>
          </a:p>
        </p:txBody>
      </p:sp>
      <p:sp>
        <p:nvSpPr>
          <p:cNvPr id="6" name="Text Placeholder 5"/>
          <p:cNvSpPr>
            <a:spLocks noGrp="1"/>
          </p:cNvSpPr>
          <p:nvPr>
            <p:ph type="body" sz="half" idx="16"/>
          </p:nvPr>
        </p:nvSpPr>
        <p:spPr>
          <a:xfrm>
            <a:off x="3873105" y="2667000"/>
            <a:ext cx="3112485" cy="3589338"/>
          </a:xfrm>
        </p:spPr>
        <p:txBody>
          <a:bodyPr/>
          <a:lstStyle/>
          <a:p>
            <a:r>
              <a:rPr lang="en-US" dirty="0"/>
              <a:t>http://www.moassessorsassn.org/</a:t>
            </a:r>
          </a:p>
        </p:txBody>
      </p:sp>
      <p:sp>
        <p:nvSpPr>
          <p:cNvPr id="7" name="Text Placeholder 6"/>
          <p:cNvSpPr>
            <a:spLocks noGrp="1"/>
          </p:cNvSpPr>
          <p:nvPr>
            <p:ph type="body" sz="quarter" idx="13"/>
          </p:nvPr>
        </p:nvSpPr>
        <p:spPr/>
        <p:txBody>
          <a:bodyPr/>
          <a:lstStyle/>
          <a:p>
            <a:r>
              <a:rPr lang="en-US" dirty="0" smtClean="0"/>
              <a:t>Missouri Attorney General on Sunshine Law</a:t>
            </a:r>
            <a:endParaRPr lang="en-US" dirty="0"/>
          </a:p>
        </p:txBody>
      </p:sp>
      <p:sp>
        <p:nvSpPr>
          <p:cNvPr id="8" name="Text Placeholder 7"/>
          <p:cNvSpPr>
            <a:spLocks noGrp="1"/>
          </p:cNvSpPr>
          <p:nvPr>
            <p:ph type="body" sz="half" idx="17"/>
          </p:nvPr>
        </p:nvSpPr>
        <p:spPr/>
        <p:txBody>
          <a:bodyPr/>
          <a:lstStyle/>
          <a:p>
            <a:r>
              <a:rPr lang="en-US" dirty="0"/>
              <a:t>https://ago.mo.gov/missouri-law/sunshine-law</a:t>
            </a:r>
          </a:p>
        </p:txBody>
      </p:sp>
      <p:sp>
        <p:nvSpPr>
          <p:cNvPr id="9" name="Slide Number Placeholder 8"/>
          <p:cNvSpPr>
            <a:spLocks noGrp="1"/>
          </p:cNvSpPr>
          <p:nvPr>
            <p:ph type="sldNum" sz="quarter" idx="12"/>
          </p:nvPr>
        </p:nvSpPr>
        <p:spPr/>
        <p:txBody>
          <a:bodyPr/>
          <a:lstStyle/>
          <a:p>
            <a:fld id="{D57F1E4F-1CFF-5643-939E-02111984F565}" type="slidenum">
              <a:rPr lang="en-US" smtClean="0"/>
              <a:t>35</a:t>
            </a:fld>
            <a:endParaRPr lang="en-US" dirty="0"/>
          </a:p>
        </p:txBody>
      </p:sp>
      <p:sp>
        <p:nvSpPr>
          <p:cNvPr id="13" name="Text Placeholder 6"/>
          <p:cNvSpPr txBox="1">
            <a:spLocks/>
          </p:cNvSpPr>
          <p:nvPr/>
        </p:nvSpPr>
        <p:spPr>
          <a:xfrm>
            <a:off x="539027" y="3458234"/>
            <a:ext cx="3194968" cy="685800"/>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dirty="0" smtClean="0"/>
              <a:t>Code of State </a:t>
            </a:r>
            <a:r>
              <a:rPr lang="en-US" dirty="0"/>
              <a:t>R</a:t>
            </a:r>
            <a:r>
              <a:rPr lang="en-US" dirty="0" smtClean="0"/>
              <a:t>egulations</a:t>
            </a:r>
            <a:endParaRPr lang="en-US" dirty="0"/>
          </a:p>
        </p:txBody>
      </p:sp>
      <p:sp>
        <p:nvSpPr>
          <p:cNvPr id="14" name="Text Placeholder 7"/>
          <p:cNvSpPr txBox="1">
            <a:spLocks/>
          </p:cNvSpPr>
          <p:nvPr/>
        </p:nvSpPr>
        <p:spPr>
          <a:xfrm>
            <a:off x="539027" y="4144034"/>
            <a:ext cx="3040786" cy="2430936"/>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9pPr>
          </a:lstStyle>
          <a:p>
            <a:r>
              <a:rPr lang="en-US" dirty="0" smtClean="0"/>
              <a:t>https://www.sos.mo.gov/adrules/csr/csr</a:t>
            </a:r>
            <a:endParaRPr lang="en-US" dirty="0"/>
          </a:p>
        </p:txBody>
      </p:sp>
      <p:sp>
        <p:nvSpPr>
          <p:cNvPr id="15" name="Text Placeholder 4"/>
          <p:cNvSpPr txBox="1">
            <a:spLocks/>
          </p:cNvSpPr>
          <p:nvPr/>
        </p:nvSpPr>
        <p:spPr>
          <a:xfrm>
            <a:off x="3874785" y="3445255"/>
            <a:ext cx="2757770" cy="685800"/>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dirty="0" smtClean="0"/>
              <a:t>Revised Statutes of Missouri</a:t>
            </a:r>
            <a:endParaRPr lang="en-US" dirty="0"/>
          </a:p>
        </p:txBody>
      </p:sp>
      <p:sp>
        <p:nvSpPr>
          <p:cNvPr id="16" name="Text Placeholder 5"/>
          <p:cNvSpPr txBox="1">
            <a:spLocks/>
          </p:cNvSpPr>
          <p:nvPr/>
        </p:nvSpPr>
        <p:spPr>
          <a:xfrm>
            <a:off x="3864231" y="4131055"/>
            <a:ext cx="2767681" cy="2430936"/>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9pPr>
          </a:lstStyle>
          <a:p>
            <a:r>
              <a:rPr lang="en-US" smtClean="0"/>
              <a:t>https://revisor.mo.gov/main/Home.aspx</a:t>
            </a:r>
            <a:endParaRPr lang="en-US" dirty="0"/>
          </a:p>
        </p:txBody>
      </p:sp>
    </p:spTree>
    <p:extLst>
      <p:ext uri="{BB962C8B-B14F-4D97-AF65-F5344CB8AC3E}">
        <p14:creationId xmlns:p14="http://schemas.microsoft.com/office/powerpoint/2010/main" val="35739173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for attending! </a:t>
            </a:r>
            <a:endParaRPr lang="en-US" dirty="0"/>
          </a:p>
        </p:txBody>
      </p:sp>
      <p:sp>
        <p:nvSpPr>
          <p:cNvPr id="3" name="Subtitle 2"/>
          <p:cNvSpPr>
            <a:spLocks noGrp="1"/>
          </p:cNvSpPr>
          <p:nvPr>
            <p:ph type="subTitle" idx="1"/>
          </p:nvPr>
        </p:nvSpPr>
        <p:spPr/>
        <p:txBody>
          <a:bodyPr>
            <a:normAutofit/>
          </a:bodyPr>
          <a:lstStyle/>
          <a:p>
            <a:r>
              <a:rPr lang="en-US" dirty="0" smtClean="0"/>
              <a:t>This presentation will be </a:t>
            </a:r>
            <a:r>
              <a:rPr lang="en-US" dirty="0"/>
              <a:t>posted at https://</a:t>
            </a:r>
            <a:r>
              <a:rPr lang="en-US" dirty="0" smtClean="0"/>
              <a:t>stc.mo.gov</a:t>
            </a:r>
            <a:endParaRPr lang="en-US" dirty="0"/>
          </a:p>
        </p:txBody>
      </p:sp>
    </p:spTree>
    <p:extLst>
      <p:ext uri="{BB962C8B-B14F-4D97-AF65-F5344CB8AC3E}">
        <p14:creationId xmlns:p14="http://schemas.microsoft.com/office/powerpoint/2010/main" val="37915241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defTabSz="914400"/>
            <a:r>
              <a:rPr lang="en-US" sz="3600" kern="0" dirty="0" smtClean="0">
                <a:solidFill>
                  <a:schemeClr val="tx1"/>
                </a:solidFill>
                <a:latin typeface="+mj-lt"/>
              </a:rPr>
              <a:t>TAFP Legislation Related to </a:t>
            </a:r>
            <a:r>
              <a:rPr lang="en-US" sz="3600" i="1" kern="0" dirty="0" smtClean="0">
                <a:solidFill>
                  <a:schemeClr val="tx1"/>
                </a:solidFill>
                <a:latin typeface="+mj-lt"/>
              </a:rPr>
              <a:t>Ad Valor</a:t>
            </a:r>
            <a:r>
              <a:rPr lang="en-US" sz="3600" kern="0" dirty="0" smtClean="0">
                <a:solidFill>
                  <a:schemeClr val="tx1"/>
                </a:solidFill>
                <a:latin typeface="+mj-lt"/>
              </a:rPr>
              <a:t>e</a:t>
            </a:r>
            <a:r>
              <a:rPr lang="en-US" sz="3600" i="1" kern="0" dirty="0" smtClean="0">
                <a:solidFill>
                  <a:schemeClr val="tx1"/>
                </a:solidFill>
                <a:latin typeface="+mj-lt"/>
              </a:rPr>
              <a:t>m</a:t>
            </a:r>
            <a:r>
              <a:rPr lang="en-US" sz="3600" kern="0" dirty="0" smtClean="0">
                <a:solidFill>
                  <a:schemeClr val="tx1"/>
                </a:solidFill>
                <a:latin typeface="+mj-lt"/>
              </a:rPr>
              <a:t> Property Assessment</a:t>
            </a:r>
          </a:p>
        </p:txBody>
      </p: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247248" y="2222247"/>
            <a:ext cx="5643832" cy="282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2924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sp>
        <p:nvSpPr>
          <p:cNvPr id="5" name="Title 1"/>
          <p:cNvSpPr txBox="1">
            <a:spLocks/>
          </p:cNvSpPr>
          <p:nvPr/>
        </p:nvSpPr>
        <p:spPr>
          <a:xfrm>
            <a:off x="1141413" y="618518"/>
            <a:ext cx="9905998" cy="96912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tx1"/>
                </a:solidFill>
              </a:rPr>
              <a:t>TAFP Legislation</a:t>
            </a:r>
            <a:endParaRPr lang="en-US" dirty="0">
              <a:solidFill>
                <a:schemeClr val="tx1"/>
              </a:solidFill>
            </a:endParaRPr>
          </a:p>
        </p:txBody>
      </p:sp>
      <p:sp>
        <p:nvSpPr>
          <p:cNvPr id="6" name="Content Placeholder 2"/>
          <p:cNvSpPr txBox="1">
            <a:spLocks/>
          </p:cNvSpPr>
          <p:nvPr/>
        </p:nvSpPr>
        <p:spPr>
          <a:xfrm>
            <a:off x="1141412" y="1945178"/>
            <a:ext cx="9905999" cy="384602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TAX CREDIT FOR SENIORS (SB 190; Section 137.1050)</a:t>
            </a:r>
          </a:p>
          <a:p>
            <a:r>
              <a:rPr lang="en-US" dirty="0" smtClean="0"/>
              <a:t>This act provides </a:t>
            </a:r>
            <a:r>
              <a:rPr lang="en-US" dirty="0"/>
              <a:t>tax relief for seniors who are social security </a:t>
            </a:r>
            <a:r>
              <a:rPr lang="en-US" dirty="0" smtClean="0"/>
              <a:t>eligible as defined by the bill.</a:t>
            </a:r>
          </a:p>
          <a:p>
            <a:r>
              <a:rPr lang="en-US" dirty="0" smtClean="0"/>
              <a:t>Must be 1</a:t>
            </a:r>
            <a:r>
              <a:rPr lang="en-US" dirty="0"/>
              <a:t>) </a:t>
            </a:r>
            <a:r>
              <a:rPr lang="en-US" dirty="0" smtClean="0"/>
              <a:t>eligible </a:t>
            </a:r>
            <a:r>
              <a:rPr lang="en-US" dirty="0"/>
              <a:t>for Social Security retirement benefits; 2) </a:t>
            </a:r>
            <a:r>
              <a:rPr lang="en-US" dirty="0" smtClean="0"/>
              <a:t>the </a:t>
            </a:r>
            <a:r>
              <a:rPr lang="en-US" dirty="0"/>
              <a:t>owner of record of or have a legal or equitable interest in a homestead; and 3) </a:t>
            </a:r>
            <a:r>
              <a:rPr lang="en-US" dirty="0" smtClean="0"/>
              <a:t>liable </a:t>
            </a:r>
            <a:r>
              <a:rPr lang="en-US" dirty="0"/>
              <a:t>for the payment of real property taxes on such homestead.</a:t>
            </a:r>
          </a:p>
          <a:p>
            <a:r>
              <a:rPr lang="en-US" dirty="0"/>
              <a:t>The amount of the property tax credit </a:t>
            </a:r>
            <a:r>
              <a:rPr lang="en-US" dirty="0" smtClean="0"/>
              <a:t>= real </a:t>
            </a:r>
            <a:r>
              <a:rPr lang="en-US" dirty="0"/>
              <a:t>property tax liability on the homestead in a given year minus </a:t>
            </a:r>
            <a:r>
              <a:rPr lang="en-US" dirty="0" smtClean="0"/>
              <a:t>real </a:t>
            </a:r>
            <a:r>
              <a:rPr lang="en-US" dirty="0"/>
              <a:t>property tax liability on such homestead in the year in which the taxpayer became an eligible taxpayer.</a:t>
            </a:r>
            <a:endParaRPr lang="en-US" sz="2400" dirty="0"/>
          </a:p>
          <a:p>
            <a:r>
              <a:rPr lang="en-US" dirty="0"/>
              <a:t>A credit granted pursuant to this act shall be applied when calculating the eligible taxpayer's property tax liability for the tax year. The amount of the credit shall be noted on the statement of tax due sent to the eligible taxpayer by the county collector.</a:t>
            </a:r>
            <a:endParaRPr lang="en-US" dirty="0" smtClean="0"/>
          </a:p>
          <a:p>
            <a:r>
              <a:rPr lang="en-US" dirty="0" smtClean="0"/>
              <a:t>Requires each county to adopt ordinance to allow the freeze or voters must approve through a petition initiative. </a:t>
            </a:r>
          </a:p>
          <a:p>
            <a:r>
              <a:rPr lang="en-US" dirty="0" smtClean="0"/>
              <a:t>For more information, contact David Wood, STC Legislative Liaison/Policy Analyst.</a:t>
            </a:r>
            <a:endParaRPr lang="en-US" dirty="0"/>
          </a:p>
        </p:txBody>
      </p:sp>
    </p:spTree>
    <p:extLst>
      <p:ext uri="{BB962C8B-B14F-4D97-AF65-F5344CB8AC3E}">
        <p14:creationId xmlns:p14="http://schemas.microsoft.com/office/powerpoint/2010/main" val="1882367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6">
                                            <p:txEl>
                                              <p:pRg st="1" end="1"/>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6">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6">
                                            <p:txEl>
                                              <p:pRg st="3" end="3"/>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6">
                                            <p:txEl>
                                              <p:pRg st="4" end="4"/>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999"/>
                                          </p:stCondLst>
                                        </p:cTn>
                                        <p:tgtEl>
                                          <p:spTgt spid="6">
                                            <p:txEl>
                                              <p:pRg st="5" end="5"/>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0"/>
                                  </p:stCondLst>
                                  <p:childTnLst>
                                    <p:set>
                                      <p:cBhvr>
                                        <p:cTn id="21" dur="1" fill="hold">
                                          <p:stCondLst>
                                            <p:cond delay="999"/>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sp>
        <p:nvSpPr>
          <p:cNvPr id="5" name="Title 1"/>
          <p:cNvSpPr txBox="1">
            <a:spLocks/>
          </p:cNvSpPr>
          <p:nvPr/>
        </p:nvSpPr>
        <p:spPr>
          <a:xfrm>
            <a:off x="1141413" y="618518"/>
            <a:ext cx="9905998" cy="96912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tx1"/>
                </a:solidFill>
              </a:rPr>
              <a:t>TAFP Legislation</a:t>
            </a:r>
            <a:endParaRPr lang="en-US" dirty="0">
              <a:solidFill>
                <a:schemeClr val="tx1"/>
              </a:solidFill>
            </a:endParaRPr>
          </a:p>
        </p:txBody>
      </p:sp>
      <p:sp>
        <p:nvSpPr>
          <p:cNvPr id="6" name="Content Placeholder 2"/>
          <p:cNvSpPr txBox="1">
            <a:spLocks/>
          </p:cNvSpPr>
          <p:nvPr/>
        </p:nvSpPr>
        <p:spPr>
          <a:xfrm>
            <a:off x="1141412" y="1945178"/>
            <a:ext cx="9905999" cy="3846023"/>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TAX EXEMPTION FOR PROPERTY OR PORTION OF PROPERTY USED FOR CHILDCARE FACILITIES (SJR 26; would modify Missouri Constitution Art. X, Section 6)</a:t>
            </a:r>
          </a:p>
          <a:p>
            <a:r>
              <a:rPr lang="en-US" dirty="0" smtClean="0"/>
              <a:t>If approved by Missouri voters, this act would allow for both real and personal property “used primarily</a:t>
            </a:r>
            <a:r>
              <a:rPr lang="en-US" dirty="0"/>
              <a:t> </a:t>
            </a:r>
            <a:r>
              <a:rPr lang="en-US" dirty="0" smtClean="0"/>
              <a:t>for </a:t>
            </a:r>
            <a:r>
              <a:rPr lang="en-US" dirty="0"/>
              <a:t>the care of a child outside of his or her </a:t>
            </a:r>
            <a:r>
              <a:rPr lang="en-US" dirty="0" smtClean="0"/>
              <a:t>home” to be</a:t>
            </a:r>
            <a:r>
              <a:rPr lang="en-US" sz="1800" dirty="0"/>
              <a:t> </a:t>
            </a:r>
            <a:r>
              <a:rPr lang="en-US" dirty="0" smtClean="0"/>
              <a:t>exempted </a:t>
            </a:r>
            <a:r>
              <a:rPr lang="en-US" dirty="0"/>
              <a:t>from taxation by general law. </a:t>
            </a:r>
            <a:endParaRPr lang="en-US" dirty="0" smtClean="0"/>
          </a:p>
          <a:p>
            <a:r>
              <a:rPr lang="en-US" dirty="0" smtClean="0"/>
              <a:t>Also would allow the exemption for the portion of a property owned by </a:t>
            </a:r>
            <a:r>
              <a:rPr lang="en-US" dirty="0"/>
              <a:t>an individual or a for profit or </a:t>
            </a:r>
            <a:r>
              <a:rPr lang="en-US" dirty="0" smtClean="0"/>
              <a:t>nonprofit corporation</a:t>
            </a:r>
            <a:r>
              <a:rPr lang="en-US" dirty="0"/>
              <a:t>, organization, or association </a:t>
            </a:r>
            <a:r>
              <a:rPr lang="en-US" dirty="0" smtClean="0"/>
              <a:t>and used </a:t>
            </a:r>
            <a:r>
              <a:rPr lang="en-US" dirty="0"/>
              <a:t>for </a:t>
            </a:r>
            <a:r>
              <a:rPr lang="en-US" dirty="0" smtClean="0"/>
              <a:t>such childcare.</a:t>
            </a:r>
          </a:p>
          <a:p>
            <a:r>
              <a:rPr lang="en-US" dirty="0" smtClean="0"/>
              <a:t>Requires amendment to Constitution that must be approved either at the </a:t>
            </a:r>
            <a:r>
              <a:rPr lang="en-US" dirty="0"/>
              <a:t>November 2024 general election or at a special election called by </a:t>
            </a:r>
            <a:r>
              <a:rPr lang="en-US" dirty="0" smtClean="0"/>
              <a:t>Governor.</a:t>
            </a:r>
          </a:p>
          <a:p>
            <a:r>
              <a:rPr lang="en-US" dirty="0" smtClean="0"/>
              <a:t>General assembly would then be able to enact legislation exempting the property described. </a:t>
            </a:r>
            <a:endParaRPr lang="en-US" dirty="0"/>
          </a:p>
          <a:p>
            <a:r>
              <a:rPr lang="en-US" dirty="0" smtClean="0"/>
              <a:t>For more information, contact David Wood, STC Legislative Liaison/Policy Analyst.</a:t>
            </a:r>
            <a:endParaRPr lang="en-US" dirty="0"/>
          </a:p>
        </p:txBody>
      </p:sp>
    </p:spTree>
    <p:extLst>
      <p:ext uri="{BB962C8B-B14F-4D97-AF65-F5344CB8AC3E}">
        <p14:creationId xmlns:p14="http://schemas.microsoft.com/office/powerpoint/2010/main" val="20082493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6">
                                            <p:txEl>
                                              <p:pRg st="1" end="1"/>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6">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6">
                                            <p:txEl>
                                              <p:pRg st="3" end="3"/>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6">
                                            <p:txEl>
                                              <p:pRg st="4" end="4"/>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999"/>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
        <p:nvSpPr>
          <p:cNvPr id="5" name="Title 1"/>
          <p:cNvSpPr txBox="1">
            <a:spLocks/>
          </p:cNvSpPr>
          <p:nvPr/>
        </p:nvSpPr>
        <p:spPr>
          <a:xfrm>
            <a:off x="1141413" y="618518"/>
            <a:ext cx="9905998" cy="147857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defTabSz="914400"/>
            <a:r>
              <a:rPr lang="en-US" sz="3600" kern="0" smtClean="0">
                <a:solidFill>
                  <a:schemeClr val="tx1"/>
                </a:solidFill>
                <a:latin typeface="+mj-lt"/>
              </a:rPr>
              <a:t>Court Cases to Note</a:t>
            </a:r>
            <a:endParaRPr lang="en-US" sz="3600" kern="0" dirty="0" smtClean="0">
              <a:solidFill>
                <a:schemeClr val="tx1"/>
              </a:solidFill>
              <a:latin typeface="+mj-lt"/>
            </a:endParaRPr>
          </a:p>
        </p:txBody>
      </p:sp>
      <p:pic>
        <p:nvPicPr>
          <p:cNvPr id="6"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813" y="1977114"/>
            <a:ext cx="4722282" cy="3541712"/>
          </a:xfrm>
          <a:prstGeom prst="rect">
            <a:avLst/>
          </a:prstGeom>
        </p:spPr>
      </p:pic>
    </p:spTree>
    <p:extLst>
      <p:ext uri="{BB962C8B-B14F-4D97-AF65-F5344CB8AC3E}">
        <p14:creationId xmlns:p14="http://schemas.microsoft.com/office/powerpoint/2010/main" val="31841483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sp>
        <p:nvSpPr>
          <p:cNvPr id="5" name="Title 1"/>
          <p:cNvSpPr txBox="1">
            <a:spLocks/>
          </p:cNvSpPr>
          <p:nvPr/>
        </p:nvSpPr>
        <p:spPr>
          <a:xfrm>
            <a:off x="1146705" y="609600"/>
            <a:ext cx="3856037" cy="195272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solidFill>
                  <a:schemeClr val="tx1"/>
                </a:solidFill>
              </a:rPr>
              <a:t>SC99441</a:t>
            </a:r>
            <a:br>
              <a:rPr lang="en-US" sz="2400" dirty="0" smtClean="0">
                <a:solidFill>
                  <a:schemeClr val="tx1"/>
                </a:solidFill>
              </a:rPr>
            </a:br>
            <a:r>
              <a:rPr lang="en-US" sz="2400" dirty="0" smtClean="0">
                <a:solidFill>
                  <a:schemeClr val="tx1"/>
                </a:solidFill>
              </a:rPr>
              <a:t>Brent Johnson, Assessor, Greene County, Missouri, et al. v. Springfield Solar 1, LLC</a:t>
            </a:r>
            <a:endParaRPr lang="en-US" sz="2400" dirty="0">
              <a:solidFill>
                <a:schemeClr val="tx1"/>
              </a:solidFill>
            </a:endParaRPr>
          </a:p>
        </p:txBody>
      </p:sp>
      <p:sp>
        <p:nvSpPr>
          <p:cNvPr id="6" name="Content Placeholder 2"/>
          <p:cNvSpPr txBox="1">
            <a:spLocks/>
          </p:cNvSpPr>
          <p:nvPr/>
        </p:nvSpPr>
        <p:spPr>
          <a:xfrm>
            <a:off x="5156200" y="974500"/>
            <a:ext cx="5891209" cy="5198534"/>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Legal Issue: Is Section 137.100(10) unconstitutional and void pursuant to Article X, Section 6 of the Missouri Constitution?</a:t>
            </a:r>
          </a:p>
          <a:p>
            <a:r>
              <a:rPr lang="en-US" dirty="0" smtClean="0"/>
              <a:t>STC: Although taxation of property is the rule and exemption from taxation is the exception, deciding constitutional issues beyond the authority of an administrative agency.</a:t>
            </a:r>
          </a:p>
          <a:p>
            <a:r>
              <a:rPr lang="en-US" dirty="0" smtClean="0"/>
              <a:t>Circuit Court: Assessor did not prove Section 137.100(10) is unconstitutional.</a:t>
            </a:r>
          </a:p>
          <a:p>
            <a:r>
              <a:rPr lang="en-US" dirty="0" smtClean="0"/>
              <a:t>Supreme Court: </a:t>
            </a:r>
            <a:r>
              <a:rPr lang="en-US" u="sng" dirty="0" smtClean="0"/>
              <a:t>Yes, Section 137.100(10) is unconstitutional and void.</a:t>
            </a:r>
          </a:p>
          <a:p>
            <a:r>
              <a:rPr lang="en-US" dirty="0" smtClean="0"/>
              <a:t>See STC’s guidance for assessing solar property at https://</a:t>
            </a:r>
            <a:r>
              <a:rPr lang="en-US" dirty="0"/>
              <a:t>stc.mo.gov/wp-content/uploads/sites/5/2022/08/Information-for-Website-Assessment-of-Solar-Property-Post-Supreme-Court-Decision.pdf</a:t>
            </a:r>
          </a:p>
        </p:txBody>
      </p:sp>
      <p:sp>
        <p:nvSpPr>
          <p:cNvPr id="7" name="Text Placeholder 3"/>
          <p:cNvSpPr txBox="1">
            <a:spLocks/>
          </p:cNvSpPr>
          <p:nvPr/>
        </p:nvSpPr>
        <p:spPr>
          <a:xfrm>
            <a:off x="1146705" y="3103593"/>
            <a:ext cx="3856037" cy="3541714"/>
          </a:xfrm>
          <a:prstGeom prst="rect">
            <a:avLst/>
          </a:prstGeom>
        </p:spPr>
        <p:txBody>
          <a:bodyPr>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Summary:</a:t>
            </a:r>
          </a:p>
          <a:p>
            <a:r>
              <a:rPr lang="en-US" dirty="0" smtClean="0"/>
              <a:t>Taxpayer appealed assessment of subject property consisting of photovoltaic solar panels mounting poles, inverters, and a concrete slab for the inverters situated on a parcel of real property leased from a municipal utility. The parcel of real property was exempt from taxation. The energy generated by the subject property was not tangible property. Taxpayer argued the subject property was exempt from taxation pursuant to Section 137.100(10); Assessor argued Section 137.100(10) is unconstitutional and void pursuant to Article X, Section 6 of the Missouri Constitution. </a:t>
            </a:r>
          </a:p>
          <a:p>
            <a:endParaRPr lang="en-US" dirty="0" smtClean="0"/>
          </a:p>
          <a:p>
            <a:endParaRPr lang="en-US" dirty="0"/>
          </a:p>
        </p:txBody>
      </p:sp>
    </p:spTree>
    <p:extLst>
      <p:ext uri="{BB962C8B-B14F-4D97-AF65-F5344CB8AC3E}">
        <p14:creationId xmlns:p14="http://schemas.microsoft.com/office/powerpoint/2010/main" val="13337598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dirty="0"/>
          </a:p>
        </p:txBody>
      </p:sp>
      <p:sp>
        <p:nvSpPr>
          <p:cNvPr id="5" name="Title 1"/>
          <p:cNvSpPr txBox="1">
            <a:spLocks/>
          </p:cNvSpPr>
          <p:nvPr/>
        </p:nvSpPr>
        <p:spPr>
          <a:xfrm>
            <a:off x="1141413" y="618518"/>
            <a:ext cx="8655730" cy="147857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defTabSz="914400"/>
            <a:r>
              <a:rPr lang="en-US" sz="3600" kern="0" dirty="0" smtClean="0">
                <a:solidFill>
                  <a:schemeClr val="tx1"/>
                </a:solidFill>
                <a:latin typeface="+mj-lt"/>
              </a:rPr>
              <a:t>Top 10 List of Things to Know for </a:t>
            </a:r>
          </a:p>
          <a:p>
            <a:pPr marL="0" lvl="1" defTabSz="914400"/>
            <a:r>
              <a:rPr lang="en-US" sz="3600" kern="0" dirty="0" smtClean="0">
                <a:solidFill>
                  <a:schemeClr val="tx1"/>
                </a:solidFill>
                <a:latin typeface="+mj-lt"/>
              </a:rPr>
              <a:t>BOE Season 2023</a:t>
            </a:r>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8866" y="2228100"/>
            <a:ext cx="4871091" cy="3524161"/>
          </a:xfrm>
          <a:prstGeom prst="rect">
            <a:avLst/>
          </a:prstGeom>
        </p:spPr>
      </p:pic>
    </p:spTree>
    <p:extLst>
      <p:ext uri="{BB962C8B-B14F-4D97-AF65-F5344CB8AC3E}">
        <p14:creationId xmlns:p14="http://schemas.microsoft.com/office/powerpoint/2010/main" val="9670733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4367</TotalTime>
  <Words>2862</Words>
  <Application>Microsoft Office PowerPoint</Application>
  <PresentationFormat>Widescreen</PresentationFormat>
  <Paragraphs>249</Paragraphs>
  <Slides>36</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Century Gothic</vt:lpstr>
      <vt:lpstr>Freestyle Script</vt:lpstr>
      <vt:lpstr>Wingdings</vt:lpstr>
      <vt:lpstr>Wingdings 3</vt:lpstr>
      <vt:lpstr>Ion</vt:lpstr>
      <vt:lpstr>Acrobat Document</vt:lpstr>
      <vt:lpstr>STC Legal Section 2023 Spring Training Information for assessors, collectors, clerks, and  boards of equalization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Frequently Asked Questions  and Answers</vt:lpstr>
      <vt:lpstr>PowerPoint Presentation</vt:lpstr>
      <vt:lpstr>PowerPoint Presentation</vt:lpstr>
      <vt:lpstr>PowerPoint Presentation</vt:lpstr>
      <vt:lpstr>PowerPoint Presentation</vt:lpstr>
      <vt:lpstr>For more information . . . </vt:lpstr>
      <vt:lpstr>Thank you for attending! </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BOE Fundamentals</dc:title>
  <dc:creator>Westermann, Amy</dc:creator>
  <cp:lastModifiedBy>Westermann, Amy</cp:lastModifiedBy>
  <cp:revision>186</cp:revision>
  <cp:lastPrinted>2023-06-05T13:51:54Z</cp:lastPrinted>
  <dcterms:created xsi:type="dcterms:W3CDTF">2021-04-15T20:41:15Z</dcterms:created>
  <dcterms:modified xsi:type="dcterms:W3CDTF">2023-06-05T19:58:50Z</dcterms:modified>
</cp:coreProperties>
</file>