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41"/>
  </p:notesMasterIdLst>
  <p:handoutMasterIdLst>
    <p:handoutMasterId r:id="rId42"/>
  </p:handoutMasterIdLst>
  <p:sldIdLst>
    <p:sldId id="256" r:id="rId2"/>
    <p:sldId id="297" r:id="rId3"/>
    <p:sldId id="324" r:id="rId4"/>
    <p:sldId id="330" r:id="rId5"/>
    <p:sldId id="331" r:id="rId6"/>
    <p:sldId id="332" r:id="rId7"/>
    <p:sldId id="325" r:id="rId8"/>
    <p:sldId id="298" r:id="rId9"/>
    <p:sldId id="333" r:id="rId10"/>
    <p:sldId id="334" r:id="rId11"/>
    <p:sldId id="335" r:id="rId12"/>
    <p:sldId id="353" r:id="rId13"/>
    <p:sldId id="354" r:id="rId14"/>
    <p:sldId id="336" r:id="rId15"/>
    <p:sldId id="326" r:id="rId16"/>
    <p:sldId id="293" r:id="rId17"/>
    <p:sldId id="302" r:id="rId18"/>
    <p:sldId id="337" r:id="rId19"/>
    <p:sldId id="289" r:id="rId20"/>
    <p:sldId id="308" r:id="rId21"/>
    <p:sldId id="343" r:id="rId22"/>
    <p:sldId id="296" r:id="rId23"/>
    <p:sldId id="327" r:id="rId24"/>
    <p:sldId id="338" r:id="rId25"/>
    <p:sldId id="339" r:id="rId26"/>
    <p:sldId id="278" r:id="rId27"/>
    <p:sldId id="341" r:id="rId28"/>
    <p:sldId id="342" r:id="rId29"/>
    <p:sldId id="344" r:id="rId30"/>
    <p:sldId id="347" r:id="rId31"/>
    <p:sldId id="351" r:id="rId32"/>
    <p:sldId id="328" r:id="rId33"/>
    <p:sldId id="314" r:id="rId34"/>
    <p:sldId id="315" r:id="rId35"/>
    <p:sldId id="349" r:id="rId36"/>
    <p:sldId id="352" r:id="rId37"/>
    <p:sldId id="355" r:id="rId38"/>
    <p:sldId id="277" r:id="rId39"/>
    <p:sldId id="285" r:id="rId4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7647" autoAdjust="0"/>
  </p:normalViewPr>
  <p:slideViewPr>
    <p:cSldViewPr snapToGrid="0">
      <p:cViewPr varScale="1">
        <p:scale>
          <a:sx n="67" d="100"/>
          <a:sy n="67" d="100"/>
        </p:scale>
        <p:origin x="1458" y="66"/>
      </p:cViewPr>
      <p:guideLst>
        <p:guide orient="horz" pos="2184"/>
        <p:guide pos="3840"/>
      </p:guideLst>
    </p:cSldViewPr>
  </p:slideViewPr>
  <p:outlineViewPr>
    <p:cViewPr>
      <p:scale>
        <a:sx n="33" d="100"/>
        <a:sy n="33" d="100"/>
      </p:scale>
      <p:origin x="0" y="-13362"/>
    </p:cViewPr>
  </p:outlineViewPr>
  <p:notesTextViewPr>
    <p:cViewPr>
      <p:scale>
        <a:sx n="1" d="1"/>
        <a:sy n="1" d="1"/>
      </p:scale>
      <p:origin x="0" y="0"/>
    </p:cViewPr>
  </p:notesTextViewPr>
  <p:sorterViewPr>
    <p:cViewPr>
      <p:scale>
        <a:sx n="100" d="100"/>
        <a:sy n="100" d="100"/>
      </p:scale>
      <p:origin x="0" y="-7230"/>
    </p:cViewPr>
  </p:sorterViewPr>
  <p:notesViewPr>
    <p:cSldViewPr snapToGrid="0" showGuides="1">
      <p:cViewPr varScale="1">
        <p:scale>
          <a:sx n="66" d="100"/>
          <a:sy n="66" d="100"/>
        </p:scale>
        <p:origin x="3252" y="6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r>
              <a:rPr lang="en-US"/>
              <a:t>4/27/2021</a:t>
            </a: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r>
              <a:rPr lang="en-US"/>
              <a:t>Amy S. Westermann, Chief Counsel, State Tax Commission of Missouri</a:t>
            </a: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880C2C7-D2EA-43E2-AD42-64073B85318D}" type="slidenum">
              <a:rPr lang="en-US" smtClean="0"/>
              <a:t>‹#›</a:t>
            </a:fld>
            <a:endParaRPr lang="en-US"/>
          </a:p>
        </p:txBody>
      </p:sp>
    </p:spTree>
    <p:extLst>
      <p:ext uri="{BB962C8B-B14F-4D97-AF65-F5344CB8AC3E}">
        <p14:creationId xmlns:p14="http://schemas.microsoft.com/office/powerpoint/2010/main" val="237275846"/>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r>
              <a:rPr lang="en-US"/>
              <a:t>4/27/2021</a:t>
            </a:r>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r>
              <a:rPr lang="en-US"/>
              <a:t>Amy S. Westermann, Chief Counsel, State Tax Commission of Missouri</a:t>
            </a:r>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9050653-EB4E-4195-8194-2868B09AB725}" type="slidenum">
              <a:rPr lang="en-US" smtClean="0"/>
              <a:t>‹#›</a:t>
            </a:fld>
            <a:endParaRPr lang="en-US"/>
          </a:p>
        </p:txBody>
      </p:sp>
    </p:spTree>
    <p:extLst>
      <p:ext uri="{BB962C8B-B14F-4D97-AF65-F5344CB8AC3E}">
        <p14:creationId xmlns:p14="http://schemas.microsoft.com/office/powerpoint/2010/main" val="1065497313"/>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dirty="0"/>
              <a:t>4/27/2021</a:t>
            </a:r>
          </a:p>
        </p:txBody>
      </p:sp>
      <p:sp>
        <p:nvSpPr>
          <p:cNvPr id="5" name="Footer Placeholder 4"/>
          <p:cNvSpPr>
            <a:spLocks noGrp="1"/>
          </p:cNvSpPr>
          <p:nvPr>
            <p:ph type="ftr" sz="quarter" idx="11"/>
          </p:nvPr>
        </p:nvSpPr>
        <p:spPr/>
        <p:txBody>
          <a:bodyPr/>
          <a:lstStyle/>
          <a:p>
            <a:r>
              <a:rPr lang="en-US" dirty="0"/>
              <a:t>Amy S. Westermann, Chief Counsel, State Tax Commission of Missouri</a:t>
            </a:r>
          </a:p>
        </p:txBody>
      </p:sp>
      <p:sp>
        <p:nvSpPr>
          <p:cNvPr id="6" name="Slide Number Placeholder 5"/>
          <p:cNvSpPr>
            <a:spLocks noGrp="1"/>
          </p:cNvSpPr>
          <p:nvPr>
            <p:ph type="sldNum" sz="quarter" idx="12"/>
          </p:nvPr>
        </p:nvSpPr>
        <p:spPr/>
        <p:txBody>
          <a:bodyPr/>
          <a:lstStyle/>
          <a:p>
            <a:fld id="{E9050653-EB4E-4195-8194-2868B09AB725}" type="slidenum">
              <a:rPr lang="en-US" smtClean="0"/>
              <a:t>1</a:t>
            </a:fld>
            <a:endParaRPr lang="en-US" dirty="0"/>
          </a:p>
        </p:txBody>
      </p:sp>
    </p:spTree>
    <p:extLst>
      <p:ext uri="{BB962C8B-B14F-4D97-AF65-F5344CB8AC3E}">
        <p14:creationId xmlns:p14="http://schemas.microsoft.com/office/powerpoint/2010/main" val="26565465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4/27/2021</a:t>
            </a:r>
          </a:p>
        </p:txBody>
      </p:sp>
      <p:sp>
        <p:nvSpPr>
          <p:cNvPr id="5" name="Footer Placeholder 4"/>
          <p:cNvSpPr>
            <a:spLocks noGrp="1"/>
          </p:cNvSpPr>
          <p:nvPr>
            <p:ph type="ftr" sz="quarter" idx="4"/>
          </p:nvPr>
        </p:nvSpPr>
        <p:spPr/>
        <p:txBody>
          <a:bodyPr/>
          <a:lstStyle/>
          <a:p>
            <a:r>
              <a:rPr lang="en-US"/>
              <a:t>Amy S. Westermann, Chief Counsel, State Tax Commission of Missouri</a:t>
            </a:r>
          </a:p>
        </p:txBody>
      </p:sp>
      <p:sp>
        <p:nvSpPr>
          <p:cNvPr id="6" name="Slide Number Placeholder 5"/>
          <p:cNvSpPr>
            <a:spLocks noGrp="1"/>
          </p:cNvSpPr>
          <p:nvPr>
            <p:ph type="sldNum" sz="quarter" idx="5"/>
          </p:nvPr>
        </p:nvSpPr>
        <p:spPr/>
        <p:txBody>
          <a:bodyPr/>
          <a:lstStyle/>
          <a:p>
            <a:fld id="{E9050653-EB4E-4195-8194-2868B09AB725}" type="slidenum">
              <a:rPr lang="en-US" smtClean="0"/>
              <a:t>10</a:t>
            </a:fld>
            <a:endParaRPr lang="en-US"/>
          </a:p>
        </p:txBody>
      </p:sp>
    </p:spTree>
    <p:extLst>
      <p:ext uri="{BB962C8B-B14F-4D97-AF65-F5344CB8AC3E}">
        <p14:creationId xmlns:p14="http://schemas.microsoft.com/office/powerpoint/2010/main" val="2440015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4/27/2021</a:t>
            </a:r>
          </a:p>
        </p:txBody>
      </p:sp>
      <p:sp>
        <p:nvSpPr>
          <p:cNvPr id="5" name="Footer Placeholder 4"/>
          <p:cNvSpPr>
            <a:spLocks noGrp="1"/>
          </p:cNvSpPr>
          <p:nvPr>
            <p:ph type="ftr" sz="quarter" idx="4"/>
          </p:nvPr>
        </p:nvSpPr>
        <p:spPr/>
        <p:txBody>
          <a:bodyPr/>
          <a:lstStyle/>
          <a:p>
            <a:r>
              <a:rPr lang="en-US"/>
              <a:t>Amy S. Westermann, Chief Counsel, State Tax Commission of Missouri</a:t>
            </a:r>
          </a:p>
        </p:txBody>
      </p:sp>
      <p:sp>
        <p:nvSpPr>
          <p:cNvPr id="6" name="Slide Number Placeholder 5"/>
          <p:cNvSpPr>
            <a:spLocks noGrp="1"/>
          </p:cNvSpPr>
          <p:nvPr>
            <p:ph type="sldNum" sz="quarter" idx="5"/>
          </p:nvPr>
        </p:nvSpPr>
        <p:spPr/>
        <p:txBody>
          <a:bodyPr/>
          <a:lstStyle/>
          <a:p>
            <a:fld id="{E9050653-EB4E-4195-8194-2868B09AB725}" type="slidenum">
              <a:rPr lang="en-US" smtClean="0"/>
              <a:t>11</a:t>
            </a:fld>
            <a:endParaRPr lang="en-US"/>
          </a:p>
        </p:txBody>
      </p:sp>
    </p:spTree>
    <p:extLst>
      <p:ext uri="{BB962C8B-B14F-4D97-AF65-F5344CB8AC3E}">
        <p14:creationId xmlns:p14="http://schemas.microsoft.com/office/powerpoint/2010/main" val="92229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4/27/2021</a:t>
            </a:r>
          </a:p>
        </p:txBody>
      </p:sp>
      <p:sp>
        <p:nvSpPr>
          <p:cNvPr id="5" name="Footer Placeholder 4"/>
          <p:cNvSpPr>
            <a:spLocks noGrp="1"/>
          </p:cNvSpPr>
          <p:nvPr>
            <p:ph type="ftr" sz="quarter" idx="4"/>
          </p:nvPr>
        </p:nvSpPr>
        <p:spPr/>
        <p:txBody>
          <a:bodyPr/>
          <a:lstStyle/>
          <a:p>
            <a:r>
              <a:rPr lang="en-US"/>
              <a:t>Amy S. Westermann, Chief Counsel, State Tax Commission of Missouri</a:t>
            </a:r>
          </a:p>
        </p:txBody>
      </p:sp>
      <p:sp>
        <p:nvSpPr>
          <p:cNvPr id="6" name="Slide Number Placeholder 5"/>
          <p:cNvSpPr>
            <a:spLocks noGrp="1"/>
          </p:cNvSpPr>
          <p:nvPr>
            <p:ph type="sldNum" sz="quarter" idx="5"/>
          </p:nvPr>
        </p:nvSpPr>
        <p:spPr/>
        <p:txBody>
          <a:bodyPr/>
          <a:lstStyle/>
          <a:p>
            <a:fld id="{E9050653-EB4E-4195-8194-2868B09AB725}" type="slidenum">
              <a:rPr lang="en-US" smtClean="0"/>
              <a:t>12</a:t>
            </a:fld>
            <a:endParaRPr lang="en-US"/>
          </a:p>
        </p:txBody>
      </p:sp>
    </p:spTree>
    <p:extLst>
      <p:ext uri="{BB962C8B-B14F-4D97-AF65-F5344CB8AC3E}">
        <p14:creationId xmlns:p14="http://schemas.microsoft.com/office/powerpoint/2010/main" val="431917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4/27/2021</a:t>
            </a:r>
          </a:p>
        </p:txBody>
      </p:sp>
      <p:sp>
        <p:nvSpPr>
          <p:cNvPr id="5" name="Footer Placeholder 4"/>
          <p:cNvSpPr>
            <a:spLocks noGrp="1"/>
          </p:cNvSpPr>
          <p:nvPr>
            <p:ph type="ftr" sz="quarter" idx="4"/>
          </p:nvPr>
        </p:nvSpPr>
        <p:spPr/>
        <p:txBody>
          <a:bodyPr/>
          <a:lstStyle/>
          <a:p>
            <a:r>
              <a:rPr lang="en-US"/>
              <a:t>Amy S. Westermann, Chief Counsel, State Tax Commission of Missouri</a:t>
            </a:r>
          </a:p>
        </p:txBody>
      </p:sp>
      <p:sp>
        <p:nvSpPr>
          <p:cNvPr id="6" name="Slide Number Placeholder 5"/>
          <p:cNvSpPr>
            <a:spLocks noGrp="1"/>
          </p:cNvSpPr>
          <p:nvPr>
            <p:ph type="sldNum" sz="quarter" idx="5"/>
          </p:nvPr>
        </p:nvSpPr>
        <p:spPr/>
        <p:txBody>
          <a:bodyPr/>
          <a:lstStyle/>
          <a:p>
            <a:fld id="{E9050653-EB4E-4195-8194-2868B09AB725}" type="slidenum">
              <a:rPr lang="en-US" smtClean="0"/>
              <a:t>13</a:t>
            </a:fld>
            <a:endParaRPr lang="en-US"/>
          </a:p>
        </p:txBody>
      </p:sp>
    </p:spTree>
    <p:extLst>
      <p:ext uri="{BB962C8B-B14F-4D97-AF65-F5344CB8AC3E}">
        <p14:creationId xmlns:p14="http://schemas.microsoft.com/office/powerpoint/2010/main" val="1669086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4/27/2021</a:t>
            </a:r>
          </a:p>
        </p:txBody>
      </p:sp>
      <p:sp>
        <p:nvSpPr>
          <p:cNvPr id="5" name="Footer Placeholder 4"/>
          <p:cNvSpPr>
            <a:spLocks noGrp="1"/>
          </p:cNvSpPr>
          <p:nvPr>
            <p:ph type="ftr" sz="quarter" idx="4"/>
          </p:nvPr>
        </p:nvSpPr>
        <p:spPr/>
        <p:txBody>
          <a:bodyPr/>
          <a:lstStyle/>
          <a:p>
            <a:r>
              <a:rPr lang="en-US"/>
              <a:t>Amy S. Westermann, Chief Counsel, State Tax Commission of Missouri</a:t>
            </a:r>
          </a:p>
        </p:txBody>
      </p:sp>
      <p:sp>
        <p:nvSpPr>
          <p:cNvPr id="6" name="Slide Number Placeholder 5"/>
          <p:cNvSpPr>
            <a:spLocks noGrp="1"/>
          </p:cNvSpPr>
          <p:nvPr>
            <p:ph type="sldNum" sz="quarter" idx="5"/>
          </p:nvPr>
        </p:nvSpPr>
        <p:spPr/>
        <p:txBody>
          <a:bodyPr/>
          <a:lstStyle/>
          <a:p>
            <a:fld id="{E9050653-EB4E-4195-8194-2868B09AB725}" type="slidenum">
              <a:rPr lang="en-US" smtClean="0"/>
              <a:t>14</a:t>
            </a:fld>
            <a:endParaRPr lang="en-US"/>
          </a:p>
        </p:txBody>
      </p:sp>
    </p:spTree>
    <p:extLst>
      <p:ext uri="{BB962C8B-B14F-4D97-AF65-F5344CB8AC3E}">
        <p14:creationId xmlns:p14="http://schemas.microsoft.com/office/powerpoint/2010/main" val="36062012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4/27/2021</a:t>
            </a:r>
          </a:p>
        </p:txBody>
      </p:sp>
      <p:sp>
        <p:nvSpPr>
          <p:cNvPr id="5" name="Footer Placeholder 4"/>
          <p:cNvSpPr>
            <a:spLocks noGrp="1"/>
          </p:cNvSpPr>
          <p:nvPr>
            <p:ph type="ftr" sz="quarter" idx="4"/>
          </p:nvPr>
        </p:nvSpPr>
        <p:spPr/>
        <p:txBody>
          <a:bodyPr/>
          <a:lstStyle/>
          <a:p>
            <a:r>
              <a:rPr lang="en-US"/>
              <a:t>Amy S. Westermann, Chief Counsel, State Tax Commission of Missouri</a:t>
            </a:r>
          </a:p>
        </p:txBody>
      </p:sp>
      <p:sp>
        <p:nvSpPr>
          <p:cNvPr id="6" name="Slide Number Placeholder 5"/>
          <p:cNvSpPr>
            <a:spLocks noGrp="1"/>
          </p:cNvSpPr>
          <p:nvPr>
            <p:ph type="sldNum" sz="quarter" idx="5"/>
          </p:nvPr>
        </p:nvSpPr>
        <p:spPr/>
        <p:txBody>
          <a:bodyPr/>
          <a:lstStyle/>
          <a:p>
            <a:fld id="{E9050653-EB4E-4195-8194-2868B09AB725}" type="slidenum">
              <a:rPr lang="en-US" smtClean="0"/>
              <a:t>15</a:t>
            </a:fld>
            <a:endParaRPr lang="en-US"/>
          </a:p>
        </p:txBody>
      </p:sp>
    </p:spTree>
    <p:extLst>
      <p:ext uri="{BB962C8B-B14F-4D97-AF65-F5344CB8AC3E}">
        <p14:creationId xmlns:p14="http://schemas.microsoft.com/office/powerpoint/2010/main" val="4685960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Date Placeholder 3"/>
          <p:cNvSpPr>
            <a:spLocks noGrp="1"/>
          </p:cNvSpPr>
          <p:nvPr>
            <p:ph type="dt" idx="10"/>
          </p:nvPr>
        </p:nvSpPr>
        <p:spPr/>
        <p:txBody>
          <a:bodyPr/>
          <a:lstStyle/>
          <a:p>
            <a:r>
              <a:rPr lang="en-US" dirty="0"/>
              <a:t>4/27/2021</a:t>
            </a:r>
          </a:p>
        </p:txBody>
      </p:sp>
      <p:sp>
        <p:nvSpPr>
          <p:cNvPr id="5" name="Footer Placeholder 4"/>
          <p:cNvSpPr>
            <a:spLocks noGrp="1"/>
          </p:cNvSpPr>
          <p:nvPr>
            <p:ph type="ftr" sz="quarter" idx="11"/>
          </p:nvPr>
        </p:nvSpPr>
        <p:spPr/>
        <p:txBody>
          <a:bodyPr/>
          <a:lstStyle/>
          <a:p>
            <a:r>
              <a:rPr lang="en-US" dirty="0"/>
              <a:t>Amy S. Westermann, Chief Counsel, State Tax Commission of Missouri</a:t>
            </a:r>
          </a:p>
        </p:txBody>
      </p:sp>
      <p:sp>
        <p:nvSpPr>
          <p:cNvPr id="6" name="Slide Number Placeholder 5"/>
          <p:cNvSpPr>
            <a:spLocks noGrp="1"/>
          </p:cNvSpPr>
          <p:nvPr>
            <p:ph type="sldNum" sz="quarter" idx="12"/>
          </p:nvPr>
        </p:nvSpPr>
        <p:spPr/>
        <p:txBody>
          <a:bodyPr/>
          <a:lstStyle/>
          <a:p>
            <a:fld id="{E9050653-EB4E-4195-8194-2868B09AB725}" type="slidenum">
              <a:rPr lang="en-US" smtClean="0"/>
              <a:t>16</a:t>
            </a:fld>
            <a:endParaRPr lang="en-US" dirty="0"/>
          </a:p>
        </p:txBody>
      </p:sp>
    </p:spTree>
    <p:extLst>
      <p:ext uri="{BB962C8B-B14F-4D97-AF65-F5344CB8AC3E}">
        <p14:creationId xmlns:p14="http://schemas.microsoft.com/office/powerpoint/2010/main" val="23848225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4/27/2021</a:t>
            </a:r>
          </a:p>
        </p:txBody>
      </p:sp>
      <p:sp>
        <p:nvSpPr>
          <p:cNvPr id="5" name="Footer Placeholder 4"/>
          <p:cNvSpPr>
            <a:spLocks noGrp="1"/>
          </p:cNvSpPr>
          <p:nvPr>
            <p:ph type="ftr" sz="quarter" idx="4"/>
          </p:nvPr>
        </p:nvSpPr>
        <p:spPr/>
        <p:txBody>
          <a:bodyPr/>
          <a:lstStyle/>
          <a:p>
            <a:r>
              <a:rPr lang="en-US"/>
              <a:t>Amy S. Westermann, Chief Counsel, State Tax Commission of Missouri</a:t>
            </a:r>
          </a:p>
        </p:txBody>
      </p:sp>
      <p:sp>
        <p:nvSpPr>
          <p:cNvPr id="6" name="Slide Number Placeholder 5"/>
          <p:cNvSpPr>
            <a:spLocks noGrp="1"/>
          </p:cNvSpPr>
          <p:nvPr>
            <p:ph type="sldNum" sz="quarter" idx="5"/>
          </p:nvPr>
        </p:nvSpPr>
        <p:spPr/>
        <p:txBody>
          <a:bodyPr/>
          <a:lstStyle/>
          <a:p>
            <a:fld id="{E9050653-EB4E-4195-8194-2868B09AB725}" type="slidenum">
              <a:rPr lang="en-US" smtClean="0"/>
              <a:t>17</a:t>
            </a:fld>
            <a:endParaRPr lang="en-US"/>
          </a:p>
        </p:txBody>
      </p:sp>
    </p:spTree>
    <p:extLst>
      <p:ext uri="{BB962C8B-B14F-4D97-AF65-F5344CB8AC3E}">
        <p14:creationId xmlns:p14="http://schemas.microsoft.com/office/powerpoint/2010/main" val="27720290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4/27/2021</a:t>
            </a:r>
          </a:p>
        </p:txBody>
      </p:sp>
      <p:sp>
        <p:nvSpPr>
          <p:cNvPr id="5" name="Footer Placeholder 4"/>
          <p:cNvSpPr>
            <a:spLocks noGrp="1"/>
          </p:cNvSpPr>
          <p:nvPr>
            <p:ph type="ftr" sz="quarter" idx="4"/>
          </p:nvPr>
        </p:nvSpPr>
        <p:spPr/>
        <p:txBody>
          <a:bodyPr/>
          <a:lstStyle/>
          <a:p>
            <a:r>
              <a:rPr lang="en-US"/>
              <a:t>Amy S. Westermann, Chief Counsel, State Tax Commission of Missouri</a:t>
            </a:r>
          </a:p>
        </p:txBody>
      </p:sp>
      <p:sp>
        <p:nvSpPr>
          <p:cNvPr id="6" name="Slide Number Placeholder 5"/>
          <p:cNvSpPr>
            <a:spLocks noGrp="1"/>
          </p:cNvSpPr>
          <p:nvPr>
            <p:ph type="sldNum" sz="quarter" idx="5"/>
          </p:nvPr>
        </p:nvSpPr>
        <p:spPr/>
        <p:txBody>
          <a:bodyPr/>
          <a:lstStyle/>
          <a:p>
            <a:fld id="{E9050653-EB4E-4195-8194-2868B09AB725}" type="slidenum">
              <a:rPr lang="en-US" smtClean="0"/>
              <a:t>18</a:t>
            </a:fld>
            <a:endParaRPr lang="en-US"/>
          </a:p>
        </p:txBody>
      </p:sp>
    </p:spTree>
    <p:extLst>
      <p:ext uri="{BB962C8B-B14F-4D97-AF65-F5344CB8AC3E}">
        <p14:creationId xmlns:p14="http://schemas.microsoft.com/office/powerpoint/2010/main" val="24741255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Date Placeholder 3"/>
          <p:cNvSpPr>
            <a:spLocks noGrp="1"/>
          </p:cNvSpPr>
          <p:nvPr>
            <p:ph type="dt" idx="10"/>
          </p:nvPr>
        </p:nvSpPr>
        <p:spPr/>
        <p:txBody>
          <a:bodyPr/>
          <a:lstStyle/>
          <a:p>
            <a:r>
              <a:rPr lang="en-US"/>
              <a:t>4/27/2021</a:t>
            </a:r>
          </a:p>
        </p:txBody>
      </p:sp>
      <p:sp>
        <p:nvSpPr>
          <p:cNvPr id="5" name="Footer Placeholder 4"/>
          <p:cNvSpPr>
            <a:spLocks noGrp="1"/>
          </p:cNvSpPr>
          <p:nvPr>
            <p:ph type="ftr" sz="quarter" idx="11"/>
          </p:nvPr>
        </p:nvSpPr>
        <p:spPr/>
        <p:txBody>
          <a:bodyPr/>
          <a:lstStyle/>
          <a:p>
            <a:r>
              <a:rPr lang="en-US"/>
              <a:t>Amy S. Westermann, Chief Counsel, State Tax Commission of Missouri</a:t>
            </a:r>
          </a:p>
        </p:txBody>
      </p:sp>
      <p:sp>
        <p:nvSpPr>
          <p:cNvPr id="6" name="Slide Number Placeholder 5"/>
          <p:cNvSpPr>
            <a:spLocks noGrp="1"/>
          </p:cNvSpPr>
          <p:nvPr>
            <p:ph type="sldNum" sz="quarter" idx="12"/>
          </p:nvPr>
        </p:nvSpPr>
        <p:spPr/>
        <p:txBody>
          <a:bodyPr/>
          <a:lstStyle/>
          <a:p>
            <a:fld id="{E9050653-EB4E-4195-8194-2868B09AB725}" type="slidenum">
              <a:rPr lang="en-US" smtClean="0"/>
              <a:t>19</a:t>
            </a:fld>
            <a:endParaRPr lang="en-US"/>
          </a:p>
        </p:txBody>
      </p:sp>
    </p:spTree>
    <p:extLst>
      <p:ext uri="{BB962C8B-B14F-4D97-AF65-F5344CB8AC3E}">
        <p14:creationId xmlns:p14="http://schemas.microsoft.com/office/powerpoint/2010/main" val="1433758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4/27/2021</a:t>
            </a:r>
          </a:p>
        </p:txBody>
      </p:sp>
      <p:sp>
        <p:nvSpPr>
          <p:cNvPr id="5" name="Footer Placeholder 4"/>
          <p:cNvSpPr>
            <a:spLocks noGrp="1"/>
          </p:cNvSpPr>
          <p:nvPr>
            <p:ph type="ftr" sz="quarter" idx="4"/>
          </p:nvPr>
        </p:nvSpPr>
        <p:spPr/>
        <p:txBody>
          <a:bodyPr/>
          <a:lstStyle/>
          <a:p>
            <a:r>
              <a:rPr lang="en-US"/>
              <a:t>Amy S. Westermann, Chief Counsel, State Tax Commission of Missouri</a:t>
            </a:r>
          </a:p>
        </p:txBody>
      </p:sp>
      <p:sp>
        <p:nvSpPr>
          <p:cNvPr id="6" name="Slide Number Placeholder 5"/>
          <p:cNvSpPr>
            <a:spLocks noGrp="1"/>
          </p:cNvSpPr>
          <p:nvPr>
            <p:ph type="sldNum" sz="quarter" idx="5"/>
          </p:nvPr>
        </p:nvSpPr>
        <p:spPr/>
        <p:txBody>
          <a:bodyPr/>
          <a:lstStyle/>
          <a:p>
            <a:fld id="{E9050653-EB4E-4195-8194-2868B09AB725}" type="slidenum">
              <a:rPr lang="en-US" smtClean="0"/>
              <a:t>2</a:t>
            </a:fld>
            <a:endParaRPr lang="en-US"/>
          </a:p>
        </p:txBody>
      </p:sp>
    </p:spTree>
    <p:extLst>
      <p:ext uri="{BB962C8B-B14F-4D97-AF65-F5344CB8AC3E}">
        <p14:creationId xmlns:p14="http://schemas.microsoft.com/office/powerpoint/2010/main" val="40020230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4/27/2021</a:t>
            </a:r>
          </a:p>
        </p:txBody>
      </p:sp>
      <p:sp>
        <p:nvSpPr>
          <p:cNvPr id="5" name="Footer Placeholder 4"/>
          <p:cNvSpPr>
            <a:spLocks noGrp="1"/>
          </p:cNvSpPr>
          <p:nvPr>
            <p:ph type="ftr" sz="quarter" idx="4"/>
          </p:nvPr>
        </p:nvSpPr>
        <p:spPr/>
        <p:txBody>
          <a:bodyPr/>
          <a:lstStyle/>
          <a:p>
            <a:r>
              <a:rPr lang="en-US"/>
              <a:t>Amy S. Westermann, Chief Counsel, State Tax Commission of Missouri</a:t>
            </a:r>
          </a:p>
        </p:txBody>
      </p:sp>
      <p:sp>
        <p:nvSpPr>
          <p:cNvPr id="6" name="Slide Number Placeholder 5"/>
          <p:cNvSpPr>
            <a:spLocks noGrp="1"/>
          </p:cNvSpPr>
          <p:nvPr>
            <p:ph type="sldNum" sz="quarter" idx="5"/>
          </p:nvPr>
        </p:nvSpPr>
        <p:spPr/>
        <p:txBody>
          <a:bodyPr/>
          <a:lstStyle/>
          <a:p>
            <a:fld id="{E9050653-EB4E-4195-8194-2868B09AB725}" type="slidenum">
              <a:rPr lang="en-US" smtClean="0"/>
              <a:t>20</a:t>
            </a:fld>
            <a:endParaRPr lang="en-US"/>
          </a:p>
        </p:txBody>
      </p:sp>
    </p:spTree>
    <p:extLst>
      <p:ext uri="{BB962C8B-B14F-4D97-AF65-F5344CB8AC3E}">
        <p14:creationId xmlns:p14="http://schemas.microsoft.com/office/powerpoint/2010/main" val="6563016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4/27/2021</a:t>
            </a:r>
          </a:p>
        </p:txBody>
      </p:sp>
      <p:sp>
        <p:nvSpPr>
          <p:cNvPr id="5" name="Footer Placeholder 4"/>
          <p:cNvSpPr>
            <a:spLocks noGrp="1"/>
          </p:cNvSpPr>
          <p:nvPr>
            <p:ph type="ftr" sz="quarter" idx="4"/>
          </p:nvPr>
        </p:nvSpPr>
        <p:spPr/>
        <p:txBody>
          <a:bodyPr/>
          <a:lstStyle/>
          <a:p>
            <a:r>
              <a:rPr lang="en-US"/>
              <a:t>Amy S. Westermann, Chief Counsel, State Tax Commission of Missouri</a:t>
            </a:r>
          </a:p>
        </p:txBody>
      </p:sp>
      <p:sp>
        <p:nvSpPr>
          <p:cNvPr id="6" name="Slide Number Placeholder 5"/>
          <p:cNvSpPr>
            <a:spLocks noGrp="1"/>
          </p:cNvSpPr>
          <p:nvPr>
            <p:ph type="sldNum" sz="quarter" idx="5"/>
          </p:nvPr>
        </p:nvSpPr>
        <p:spPr/>
        <p:txBody>
          <a:bodyPr/>
          <a:lstStyle/>
          <a:p>
            <a:fld id="{E9050653-EB4E-4195-8194-2868B09AB725}" type="slidenum">
              <a:rPr lang="en-US" smtClean="0"/>
              <a:t>21</a:t>
            </a:fld>
            <a:endParaRPr lang="en-US"/>
          </a:p>
        </p:txBody>
      </p:sp>
    </p:spTree>
    <p:extLst>
      <p:ext uri="{BB962C8B-B14F-4D97-AF65-F5344CB8AC3E}">
        <p14:creationId xmlns:p14="http://schemas.microsoft.com/office/powerpoint/2010/main" val="7560526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4/27/2021</a:t>
            </a:r>
          </a:p>
        </p:txBody>
      </p:sp>
      <p:sp>
        <p:nvSpPr>
          <p:cNvPr id="5" name="Footer Placeholder 4"/>
          <p:cNvSpPr>
            <a:spLocks noGrp="1"/>
          </p:cNvSpPr>
          <p:nvPr>
            <p:ph type="ftr" sz="quarter" idx="4"/>
          </p:nvPr>
        </p:nvSpPr>
        <p:spPr/>
        <p:txBody>
          <a:bodyPr/>
          <a:lstStyle/>
          <a:p>
            <a:r>
              <a:rPr lang="en-US"/>
              <a:t>Amy S. Westermann, Chief Counsel, State Tax Commission of Missouri</a:t>
            </a:r>
          </a:p>
        </p:txBody>
      </p:sp>
      <p:sp>
        <p:nvSpPr>
          <p:cNvPr id="6" name="Slide Number Placeholder 5"/>
          <p:cNvSpPr>
            <a:spLocks noGrp="1"/>
          </p:cNvSpPr>
          <p:nvPr>
            <p:ph type="sldNum" sz="quarter" idx="5"/>
          </p:nvPr>
        </p:nvSpPr>
        <p:spPr/>
        <p:txBody>
          <a:bodyPr/>
          <a:lstStyle/>
          <a:p>
            <a:fld id="{E9050653-EB4E-4195-8194-2868B09AB725}" type="slidenum">
              <a:rPr lang="en-US" smtClean="0"/>
              <a:t>22</a:t>
            </a:fld>
            <a:endParaRPr lang="en-US"/>
          </a:p>
        </p:txBody>
      </p:sp>
    </p:spTree>
    <p:extLst>
      <p:ext uri="{BB962C8B-B14F-4D97-AF65-F5344CB8AC3E}">
        <p14:creationId xmlns:p14="http://schemas.microsoft.com/office/powerpoint/2010/main" val="989760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4/27/2021</a:t>
            </a:r>
          </a:p>
        </p:txBody>
      </p:sp>
      <p:sp>
        <p:nvSpPr>
          <p:cNvPr id="5" name="Footer Placeholder 4"/>
          <p:cNvSpPr>
            <a:spLocks noGrp="1"/>
          </p:cNvSpPr>
          <p:nvPr>
            <p:ph type="ftr" sz="quarter" idx="4"/>
          </p:nvPr>
        </p:nvSpPr>
        <p:spPr/>
        <p:txBody>
          <a:bodyPr/>
          <a:lstStyle/>
          <a:p>
            <a:r>
              <a:rPr lang="en-US"/>
              <a:t>Amy S. Westermann, Chief Counsel, State Tax Commission of Missouri</a:t>
            </a:r>
          </a:p>
        </p:txBody>
      </p:sp>
      <p:sp>
        <p:nvSpPr>
          <p:cNvPr id="6" name="Slide Number Placeholder 5"/>
          <p:cNvSpPr>
            <a:spLocks noGrp="1"/>
          </p:cNvSpPr>
          <p:nvPr>
            <p:ph type="sldNum" sz="quarter" idx="5"/>
          </p:nvPr>
        </p:nvSpPr>
        <p:spPr/>
        <p:txBody>
          <a:bodyPr/>
          <a:lstStyle/>
          <a:p>
            <a:fld id="{E9050653-EB4E-4195-8194-2868B09AB725}" type="slidenum">
              <a:rPr lang="en-US" smtClean="0"/>
              <a:t>23</a:t>
            </a:fld>
            <a:endParaRPr lang="en-US"/>
          </a:p>
        </p:txBody>
      </p:sp>
    </p:spTree>
    <p:extLst>
      <p:ext uri="{BB962C8B-B14F-4D97-AF65-F5344CB8AC3E}">
        <p14:creationId xmlns:p14="http://schemas.microsoft.com/office/powerpoint/2010/main" val="36615692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4/27/2021</a:t>
            </a:r>
          </a:p>
        </p:txBody>
      </p:sp>
      <p:sp>
        <p:nvSpPr>
          <p:cNvPr id="5" name="Footer Placeholder 4"/>
          <p:cNvSpPr>
            <a:spLocks noGrp="1"/>
          </p:cNvSpPr>
          <p:nvPr>
            <p:ph type="ftr" sz="quarter" idx="4"/>
          </p:nvPr>
        </p:nvSpPr>
        <p:spPr/>
        <p:txBody>
          <a:bodyPr/>
          <a:lstStyle/>
          <a:p>
            <a:r>
              <a:rPr lang="en-US"/>
              <a:t>Amy S. Westermann, Chief Counsel, State Tax Commission of Missouri</a:t>
            </a:r>
          </a:p>
        </p:txBody>
      </p:sp>
      <p:sp>
        <p:nvSpPr>
          <p:cNvPr id="6" name="Slide Number Placeholder 5"/>
          <p:cNvSpPr>
            <a:spLocks noGrp="1"/>
          </p:cNvSpPr>
          <p:nvPr>
            <p:ph type="sldNum" sz="quarter" idx="5"/>
          </p:nvPr>
        </p:nvSpPr>
        <p:spPr/>
        <p:txBody>
          <a:bodyPr/>
          <a:lstStyle/>
          <a:p>
            <a:fld id="{E9050653-EB4E-4195-8194-2868B09AB725}" type="slidenum">
              <a:rPr lang="en-US" smtClean="0"/>
              <a:t>24</a:t>
            </a:fld>
            <a:endParaRPr lang="en-US"/>
          </a:p>
        </p:txBody>
      </p:sp>
    </p:spTree>
    <p:extLst>
      <p:ext uri="{BB962C8B-B14F-4D97-AF65-F5344CB8AC3E}">
        <p14:creationId xmlns:p14="http://schemas.microsoft.com/office/powerpoint/2010/main" val="36715546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4/27/2021</a:t>
            </a:r>
          </a:p>
        </p:txBody>
      </p:sp>
      <p:sp>
        <p:nvSpPr>
          <p:cNvPr id="5" name="Footer Placeholder 4"/>
          <p:cNvSpPr>
            <a:spLocks noGrp="1"/>
          </p:cNvSpPr>
          <p:nvPr>
            <p:ph type="ftr" sz="quarter" idx="4"/>
          </p:nvPr>
        </p:nvSpPr>
        <p:spPr/>
        <p:txBody>
          <a:bodyPr/>
          <a:lstStyle/>
          <a:p>
            <a:r>
              <a:rPr lang="en-US"/>
              <a:t>Amy S. Westermann, Chief Counsel, State Tax Commission of Missouri</a:t>
            </a:r>
          </a:p>
        </p:txBody>
      </p:sp>
      <p:sp>
        <p:nvSpPr>
          <p:cNvPr id="6" name="Slide Number Placeholder 5"/>
          <p:cNvSpPr>
            <a:spLocks noGrp="1"/>
          </p:cNvSpPr>
          <p:nvPr>
            <p:ph type="sldNum" sz="quarter" idx="5"/>
          </p:nvPr>
        </p:nvSpPr>
        <p:spPr/>
        <p:txBody>
          <a:bodyPr/>
          <a:lstStyle/>
          <a:p>
            <a:fld id="{E9050653-EB4E-4195-8194-2868B09AB725}" type="slidenum">
              <a:rPr lang="en-US" smtClean="0"/>
              <a:t>25</a:t>
            </a:fld>
            <a:endParaRPr lang="en-US"/>
          </a:p>
        </p:txBody>
      </p:sp>
    </p:spTree>
    <p:extLst>
      <p:ext uri="{BB962C8B-B14F-4D97-AF65-F5344CB8AC3E}">
        <p14:creationId xmlns:p14="http://schemas.microsoft.com/office/powerpoint/2010/main" val="33578551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p>
        </p:txBody>
      </p:sp>
      <p:sp>
        <p:nvSpPr>
          <p:cNvPr id="4" name="Date Placeholder 3"/>
          <p:cNvSpPr>
            <a:spLocks noGrp="1"/>
          </p:cNvSpPr>
          <p:nvPr>
            <p:ph type="dt" idx="10"/>
          </p:nvPr>
        </p:nvSpPr>
        <p:spPr/>
        <p:txBody>
          <a:bodyPr/>
          <a:lstStyle/>
          <a:p>
            <a:r>
              <a:rPr lang="en-US"/>
              <a:t>4/27/2021</a:t>
            </a:r>
          </a:p>
        </p:txBody>
      </p:sp>
      <p:sp>
        <p:nvSpPr>
          <p:cNvPr id="5" name="Footer Placeholder 4"/>
          <p:cNvSpPr>
            <a:spLocks noGrp="1"/>
          </p:cNvSpPr>
          <p:nvPr>
            <p:ph type="ftr" sz="quarter" idx="11"/>
          </p:nvPr>
        </p:nvSpPr>
        <p:spPr/>
        <p:txBody>
          <a:bodyPr/>
          <a:lstStyle/>
          <a:p>
            <a:r>
              <a:rPr lang="en-US"/>
              <a:t>Amy S. Westermann, Chief Counsel, State Tax Commission of Missouri</a:t>
            </a:r>
          </a:p>
        </p:txBody>
      </p:sp>
      <p:sp>
        <p:nvSpPr>
          <p:cNvPr id="6" name="Slide Number Placeholder 5"/>
          <p:cNvSpPr>
            <a:spLocks noGrp="1"/>
          </p:cNvSpPr>
          <p:nvPr>
            <p:ph type="sldNum" sz="quarter" idx="12"/>
          </p:nvPr>
        </p:nvSpPr>
        <p:spPr/>
        <p:txBody>
          <a:bodyPr/>
          <a:lstStyle/>
          <a:p>
            <a:fld id="{E9050653-EB4E-4195-8194-2868B09AB725}" type="slidenum">
              <a:rPr lang="en-US" smtClean="0"/>
              <a:t>26</a:t>
            </a:fld>
            <a:endParaRPr lang="en-US"/>
          </a:p>
        </p:txBody>
      </p:sp>
    </p:spTree>
    <p:extLst>
      <p:ext uri="{BB962C8B-B14F-4D97-AF65-F5344CB8AC3E}">
        <p14:creationId xmlns:p14="http://schemas.microsoft.com/office/powerpoint/2010/main" val="25337974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4/27/2021</a:t>
            </a:r>
          </a:p>
        </p:txBody>
      </p:sp>
      <p:sp>
        <p:nvSpPr>
          <p:cNvPr id="5" name="Footer Placeholder 4"/>
          <p:cNvSpPr>
            <a:spLocks noGrp="1"/>
          </p:cNvSpPr>
          <p:nvPr>
            <p:ph type="ftr" sz="quarter" idx="4"/>
          </p:nvPr>
        </p:nvSpPr>
        <p:spPr/>
        <p:txBody>
          <a:bodyPr/>
          <a:lstStyle/>
          <a:p>
            <a:r>
              <a:rPr lang="en-US"/>
              <a:t>Amy S. Westermann, Chief Counsel, State Tax Commission of Missouri</a:t>
            </a:r>
          </a:p>
        </p:txBody>
      </p:sp>
      <p:sp>
        <p:nvSpPr>
          <p:cNvPr id="6" name="Slide Number Placeholder 5"/>
          <p:cNvSpPr>
            <a:spLocks noGrp="1"/>
          </p:cNvSpPr>
          <p:nvPr>
            <p:ph type="sldNum" sz="quarter" idx="5"/>
          </p:nvPr>
        </p:nvSpPr>
        <p:spPr/>
        <p:txBody>
          <a:bodyPr/>
          <a:lstStyle/>
          <a:p>
            <a:fld id="{E9050653-EB4E-4195-8194-2868B09AB725}" type="slidenum">
              <a:rPr lang="en-US" smtClean="0"/>
              <a:t>27</a:t>
            </a:fld>
            <a:endParaRPr lang="en-US"/>
          </a:p>
        </p:txBody>
      </p:sp>
    </p:spTree>
    <p:extLst>
      <p:ext uri="{BB962C8B-B14F-4D97-AF65-F5344CB8AC3E}">
        <p14:creationId xmlns:p14="http://schemas.microsoft.com/office/powerpoint/2010/main" val="11915493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4/27/2021</a:t>
            </a:r>
          </a:p>
        </p:txBody>
      </p:sp>
      <p:sp>
        <p:nvSpPr>
          <p:cNvPr id="5" name="Footer Placeholder 4"/>
          <p:cNvSpPr>
            <a:spLocks noGrp="1"/>
          </p:cNvSpPr>
          <p:nvPr>
            <p:ph type="ftr" sz="quarter" idx="4"/>
          </p:nvPr>
        </p:nvSpPr>
        <p:spPr/>
        <p:txBody>
          <a:bodyPr/>
          <a:lstStyle/>
          <a:p>
            <a:r>
              <a:rPr lang="en-US"/>
              <a:t>Amy S. Westermann, Chief Counsel, State Tax Commission of Missouri</a:t>
            </a:r>
          </a:p>
        </p:txBody>
      </p:sp>
      <p:sp>
        <p:nvSpPr>
          <p:cNvPr id="6" name="Slide Number Placeholder 5"/>
          <p:cNvSpPr>
            <a:spLocks noGrp="1"/>
          </p:cNvSpPr>
          <p:nvPr>
            <p:ph type="sldNum" sz="quarter" idx="5"/>
          </p:nvPr>
        </p:nvSpPr>
        <p:spPr/>
        <p:txBody>
          <a:bodyPr/>
          <a:lstStyle/>
          <a:p>
            <a:fld id="{E9050653-EB4E-4195-8194-2868B09AB725}" type="slidenum">
              <a:rPr lang="en-US" smtClean="0"/>
              <a:t>28</a:t>
            </a:fld>
            <a:endParaRPr lang="en-US"/>
          </a:p>
        </p:txBody>
      </p:sp>
    </p:spTree>
    <p:extLst>
      <p:ext uri="{BB962C8B-B14F-4D97-AF65-F5344CB8AC3E}">
        <p14:creationId xmlns:p14="http://schemas.microsoft.com/office/powerpoint/2010/main" val="3463848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4/27/2021</a:t>
            </a:r>
          </a:p>
        </p:txBody>
      </p:sp>
      <p:sp>
        <p:nvSpPr>
          <p:cNvPr id="5" name="Footer Placeholder 4"/>
          <p:cNvSpPr>
            <a:spLocks noGrp="1"/>
          </p:cNvSpPr>
          <p:nvPr>
            <p:ph type="ftr" sz="quarter" idx="4"/>
          </p:nvPr>
        </p:nvSpPr>
        <p:spPr/>
        <p:txBody>
          <a:bodyPr/>
          <a:lstStyle/>
          <a:p>
            <a:r>
              <a:rPr lang="en-US"/>
              <a:t>Amy S. Westermann, Chief Counsel, State Tax Commission of Missouri</a:t>
            </a:r>
          </a:p>
        </p:txBody>
      </p:sp>
      <p:sp>
        <p:nvSpPr>
          <p:cNvPr id="6" name="Slide Number Placeholder 5"/>
          <p:cNvSpPr>
            <a:spLocks noGrp="1"/>
          </p:cNvSpPr>
          <p:nvPr>
            <p:ph type="sldNum" sz="quarter" idx="5"/>
          </p:nvPr>
        </p:nvSpPr>
        <p:spPr/>
        <p:txBody>
          <a:bodyPr/>
          <a:lstStyle/>
          <a:p>
            <a:fld id="{E9050653-EB4E-4195-8194-2868B09AB725}" type="slidenum">
              <a:rPr lang="en-US" smtClean="0"/>
              <a:t>29</a:t>
            </a:fld>
            <a:endParaRPr lang="en-US"/>
          </a:p>
        </p:txBody>
      </p:sp>
    </p:spTree>
    <p:extLst>
      <p:ext uri="{BB962C8B-B14F-4D97-AF65-F5344CB8AC3E}">
        <p14:creationId xmlns:p14="http://schemas.microsoft.com/office/powerpoint/2010/main" val="2450122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4/27/2021</a:t>
            </a:r>
          </a:p>
        </p:txBody>
      </p:sp>
      <p:sp>
        <p:nvSpPr>
          <p:cNvPr id="5" name="Footer Placeholder 4"/>
          <p:cNvSpPr>
            <a:spLocks noGrp="1"/>
          </p:cNvSpPr>
          <p:nvPr>
            <p:ph type="ftr" sz="quarter" idx="4"/>
          </p:nvPr>
        </p:nvSpPr>
        <p:spPr/>
        <p:txBody>
          <a:bodyPr/>
          <a:lstStyle/>
          <a:p>
            <a:r>
              <a:rPr lang="en-US"/>
              <a:t>Amy S. Westermann, Chief Counsel, State Tax Commission of Missouri</a:t>
            </a:r>
          </a:p>
        </p:txBody>
      </p:sp>
      <p:sp>
        <p:nvSpPr>
          <p:cNvPr id="6" name="Slide Number Placeholder 5"/>
          <p:cNvSpPr>
            <a:spLocks noGrp="1"/>
          </p:cNvSpPr>
          <p:nvPr>
            <p:ph type="sldNum" sz="quarter" idx="5"/>
          </p:nvPr>
        </p:nvSpPr>
        <p:spPr/>
        <p:txBody>
          <a:bodyPr/>
          <a:lstStyle/>
          <a:p>
            <a:fld id="{E9050653-EB4E-4195-8194-2868B09AB725}" type="slidenum">
              <a:rPr lang="en-US" smtClean="0"/>
              <a:t>3</a:t>
            </a:fld>
            <a:endParaRPr lang="en-US"/>
          </a:p>
        </p:txBody>
      </p:sp>
    </p:spTree>
    <p:extLst>
      <p:ext uri="{BB962C8B-B14F-4D97-AF65-F5344CB8AC3E}">
        <p14:creationId xmlns:p14="http://schemas.microsoft.com/office/powerpoint/2010/main" val="31036597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4/27/2021</a:t>
            </a:r>
          </a:p>
        </p:txBody>
      </p:sp>
      <p:sp>
        <p:nvSpPr>
          <p:cNvPr id="5" name="Footer Placeholder 4"/>
          <p:cNvSpPr>
            <a:spLocks noGrp="1"/>
          </p:cNvSpPr>
          <p:nvPr>
            <p:ph type="ftr" sz="quarter" idx="4"/>
          </p:nvPr>
        </p:nvSpPr>
        <p:spPr/>
        <p:txBody>
          <a:bodyPr/>
          <a:lstStyle/>
          <a:p>
            <a:r>
              <a:rPr lang="en-US"/>
              <a:t>Amy S. Westermann, Chief Counsel, State Tax Commission of Missouri</a:t>
            </a:r>
          </a:p>
        </p:txBody>
      </p:sp>
      <p:sp>
        <p:nvSpPr>
          <p:cNvPr id="6" name="Slide Number Placeholder 5"/>
          <p:cNvSpPr>
            <a:spLocks noGrp="1"/>
          </p:cNvSpPr>
          <p:nvPr>
            <p:ph type="sldNum" sz="quarter" idx="5"/>
          </p:nvPr>
        </p:nvSpPr>
        <p:spPr/>
        <p:txBody>
          <a:bodyPr/>
          <a:lstStyle/>
          <a:p>
            <a:fld id="{E9050653-EB4E-4195-8194-2868B09AB725}" type="slidenum">
              <a:rPr lang="en-US" smtClean="0"/>
              <a:t>30</a:t>
            </a:fld>
            <a:endParaRPr lang="en-US"/>
          </a:p>
        </p:txBody>
      </p:sp>
    </p:spTree>
    <p:extLst>
      <p:ext uri="{BB962C8B-B14F-4D97-AF65-F5344CB8AC3E}">
        <p14:creationId xmlns:p14="http://schemas.microsoft.com/office/powerpoint/2010/main" val="39295761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4/27/2021</a:t>
            </a:r>
          </a:p>
        </p:txBody>
      </p:sp>
      <p:sp>
        <p:nvSpPr>
          <p:cNvPr id="5" name="Footer Placeholder 4"/>
          <p:cNvSpPr>
            <a:spLocks noGrp="1"/>
          </p:cNvSpPr>
          <p:nvPr>
            <p:ph type="ftr" sz="quarter" idx="4"/>
          </p:nvPr>
        </p:nvSpPr>
        <p:spPr/>
        <p:txBody>
          <a:bodyPr/>
          <a:lstStyle/>
          <a:p>
            <a:r>
              <a:rPr lang="en-US"/>
              <a:t>Amy S. Westermann, Chief Counsel, State Tax Commission of Missouri</a:t>
            </a:r>
          </a:p>
        </p:txBody>
      </p:sp>
      <p:sp>
        <p:nvSpPr>
          <p:cNvPr id="6" name="Slide Number Placeholder 5"/>
          <p:cNvSpPr>
            <a:spLocks noGrp="1"/>
          </p:cNvSpPr>
          <p:nvPr>
            <p:ph type="sldNum" sz="quarter" idx="5"/>
          </p:nvPr>
        </p:nvSpPr>
        <p:spPr/>
        <p:txBody>
          <a:bodyPr/>
          <a:lstStyle/>
          <a:p>
            <a:fld id="{E9050653-EB4E-4195-8194-2868B09AB725}" type="slidenum">
              <a:rPr lang="en-US" smtClean="0"/>
              <a:t>31</a:t>
            </a:fld>
            <a:endParaRPr lang="en-US"/>
          </a:p>
        </p:txBody>
      </p:sp>
    </p:spTree>
    <p:extLst>
      <p:ext uri="{BB962C8B-B14F-4D97-AF65-F5344CB8AC3E}">
        <p14:creationId xmlns:p14="http://schemas.microsoft.com/office/powerpoint/2010/main" val="39146191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4/27/2021</a:t>
            </a:r>
          </a:p>
        </p:txBody>
      </p:sp>
      <p:sp>
        <p:nvSpPr>
          <p:cNvPr id="5" name="Footer Placeholder 4"/>
          <p:cNvSpPr>
            <a:spLocks noGrp="1"/>
          </p:cNvSpPr>
          <p:nvPr>
            <p:ph type="ftr" sz="quarter" idx="4"/>
          </p:nvPr>
        </p:nvSpPr>
        <p:spPr/>
        <p:txBody>
          <a:bodyPr/>
          <a:lstStyle/>
          <a:p>
            <a:r>
              <a:rPr lang="en-US"/>
              <a:t>Amy S. Westermann, Chief Counsel, State Tax Commission of Missouri</a:t>
            </a:r>
          </a:p>
        </p:txBody>
      </p:sp>
      <p:sp>
        <p:nvSpPr>
          <p:cNvPr id="6" name="Slide Number Placeholder 5"/>
          <p:cNvSpPr>
            <a:spLocks noGrp="1"/>
          </p:cNvSpPr>
          <p:nvPr>
            <p:ph type="sldNum" sz="quarter" idx="5"/>
          </p:nvPr>
        </p:nvSpPr>
        <p:spPr/>
        <p:txBody>
          <a:bodyPr/>
          <a:lstStyle/>
          <a:p>
            <a:fld id="{E9050653-EB4E-4195-8194-2868B09AB725}" type="slidenum">
              <a:rPr lang="en-US" smtClean="0"/>
              <a:t>32</a:t>
            </a:fld>
            <a:endParaRPr lang="en-US"/>
          </a:p>
        </p:txBody>
      </p:sp>
    </p:spTree>
    <p:extLst>
      <p:ext uri="{BB962C8B-B14F-4D97-AF65-F5344CB8AC3E}">
        <p14:creationId xmlns:p14="http://schemas.microsoft.com/office/powerpoint/2010/main" val="26703110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4/27/2021</a:t>
            </a:r>
          </a:p>
        </p:txBody>
      </p:sp>
      <p:sp>
        <p:nvSpPr>
          <p:cNvPr id="5" name="Footer Placeholder 4"/>
          <p:cNvSpPr>
            <a:spLocks noGrp="1"/>
          </p:cNvSpPr>
          <p:nvPr>
            <p:ph type="ftr" sz="quarter" idx="4"/>
          </p:nvPr>
        </p:nvSpPr>
        <p:spPr/>
        <p:txBody>
          <a:bodyPr/>
          <a:lstStyle/>
          <a:p>
            <a:r>
              <a:rPr lang="en-US"/>
              <a:t>Amy S. Westermann, Chief Counsel, State Tax Commission of Missouri</a:t>
            </a:r>
          </a:p>
        </p:txBody>
      </p:sp>
      <p:sp>
        <p:nvSpPr>
          <p:cNvPr id="6" name="Slide Number Placeholder 5"/>
          <p:cNvSpPr>
            <a:spLocks noGrp="1"/>
          </p:cNvSpPr>
          <p:nvPr>
            <p:ph type="sldNum" sz="quarter" idx="5"/>
          </p:nvPr>
        </p:nvSpPr>
        <p:spPr/>
        <p:txBody>
          <a:bodyPr/>
          <a:lstStyle/>
          <a:p>
            <a:fld id="{E9050653-EB4E-4195-8194-2868B09AB725}" type="slidenum">
              <a:rPr lang="en-US" smtClean="0"/>
              <a:t>35</a:t>
            </a:fld>
            <a:endParaRPr lang="en-US"/>
          </a:p>
        </p:txBody>
      </p:sp>
    </p:spTree>
    <p:extLst>
      <p:ext uri="{BB962C8B-B14F-4D97-AF65-F5344CB8AC3E}">
        <p14:creationId xmlns:p14="http://schemas.microsoft.com/office/powerpoint/2010/main" val="30660246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4/27/2021</a:t>
            </a:r>
          </a:p>
        </p:txBody>
      </p:sp>
      <p:sp>
        <p:nvSpPr>
          <p:cNvPr id="5" name="Footer Placeholder 4"/>
          <p:cNvSpPr>
            <a:spLocks noGrp="1"/>
          </p:cNvSpPr>
          <p:nvPr>
            <p:ph type="ftr" sz="quarter" idx="4"/>
          </p:nvPr>
        </p:nvSpPr>
        <p:spPr/>
        <p:txBody>
          <a:bodyPr/>
          <a:lstStyle/>
          <a:p>
            <a:r>
              <a:rPr lang="en-US"/>
              <a:t>Amy S. Westermann, Chief Counsel, State Tax Commission of Missouri</a:t>
            </a:r>
          </a:p>
        </p:txBody>
      </p:sp>
      <p:sp>
        <p:nvSpPr>
          <p:cNvPr id="6" name="Slide Number Placeholder 5"/>
          <p:cNvSpPr>
            <a:spLocks noGrp="1"/>
          </p:cNvSpPr>
          <p:nvPr>
            <p:ph type="sldNum" sz="quarter" idx="5"/>
          </p:nvPr>
        </p:nvSpPr>
        <p:spPr/>
        <p:txBody>
          <a:bodyPr/>
          <a:lstStyle/>
          <a:p>
            <a:fld id="{E9050653-EB4E-4195-8194-2868B09AB725}" type="slidenum">
              <a:rPr lang="en-US" smtClean="0"/>
              <a:t>36</a:t>
            </a:fld>
            <a:endParaRPr lang="en-US"/>
          </a:p>
        </p:txBody>
      </p:sp>
    </p:spTree>
    <p:extLst>
      <p:ext uri="{BB962C8B-B14F-4D97-AF65-F5344CB8AC3E}">
        <p14:creationId xmlns:p14="http://schemas.microsoft.com/office/powerpoint/2010/main" val="9269554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4/27/2021</a:t>
            </a:r>
          </a:p>
        </p:txBody>
      </p:sp>
      <p:sp>
        <p:nvSpPr>
          <p:cNvPr id="5" name="Footer Placeholder 4"/>
          <p:cNvSpPr>
            <a:spLocks noGrp="1"/>
          </p:cNvSpPr>
          <p:nvPr>
            <p:ph type="ftr" sz="quarter" idx="4"/>
          </p:nvPr>
        </p:nvSpPr>
        <p:spPr/>
        <p:txBody>
          <a:bodyPr/>
          <a:lstStyle/>
          <a:p>
            <a:r>
              <a:rPr lang="en-US"/>
              <a:t>Amy S. Westermann, Chief Counsel, State Tax Commission of Missouri</a:t>
            </a:r>
          </a:p>
        </p:txBody>
      </p:sp>
      <p:sp>
        <p:nvSpPr>
          <p:cNvPr id="6" name="Slide Number Placeholder 5"/>
          <p:cNvSpPr>
            <a:spLocks noGrp="1"/>
          </p:cNvSpPr>
          <p:nvPr>
            <p:ph type="sldNum" sz="quarter" idx="5"/>
          </p:nvPr>
        </p:nvSpPr>
        <p:spPr/>
        <p:txBody>
          <a:bodyPr/>
          <a:lstStyle/>
          <a:p>
            <a:fld id="{E9050653-EB4E-4195-8194-2868B09AB725}" type="slidenum">
              <a:rPr lang="en-US" smtClean="0"/>
              <a:t>37</a:t>
            </a:fld>
            <a:endParaRPr lang="en-US"/>
          </a:p>
        </p:txBody>
      </p:sp>
    </p:spTree>
    <p:extLst>
      <p:ext uri="{BB962C8B-B14F-4D97-AF65-F5344CB8AC3E}">
        <p14:creationId xmlns:p14="http://schemas.microsoft.com/office/powerpoint/2010/main" val="34481965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4/27/2021</a:t>
            </a:r>
          </a:p>
        </p:txBody>
      </p:sp>
      <p:sp>
        <p:nvSpPr>
          <p:cNvPr id="5" name="Footer Placeholder 4"/>
          <p:cNvSpPr>
            <a:spLocks noGrp="1"/>
          </p:cNvSpPr>
          <p:nvPr>
            <p:ph type="ftr" sz="quarter" idx="4"/>
          </p:nvPr>
        </p:nvSpPr>
        <p:spPr/>
        <p:txBody>
          <a:bodyPr/>
          <a:lstStyle/>
          <a:p>
            <a:r>
              <a:rPr lang="en-US"/>
              <a:t>Amy S. Westermann, Chief Counsel, State Tax Commission of Missouri</a:t>
            </a:r>
          </a:p>
        </p:txBody>
      </p:sp>
      <p:sp>
        <p:nvSpPr>
          <p:cNvPr id="6" name="Slide Number Placeholder 5"/>
          <p:cNvSpPr>
            <a:spLocks noGrp="1"/>
          </p:cNvSpPr>
          <p:nvPr>
            <p:ph type="sldNum" sz="quarter" idx="5"/>
          </p:nvPr>
        </p:nvSpPr>
        <p:spPr/>
        <p:txBody>
          <a:bodyPr/>
          <a:lstStyle/>
          <a:p>
            <a:fld id="{E9050653-EB4E-4195-8194-2868B09AB725}" type="slidenum">
              <a:rPr lang="en-US" smtClean="0"/>
              <a:t>38</a:t>
            </a:fld>
            <a:endParaRPr lang="en-US"/>
          </a:p>
        </p:txBody>
      </p:sp>
    </p:spTree>
    <p:extLst>
      <p:ext uri="{BB962C8B-B14F-4D97-AF65-F5344CB8AC3E}">
        <p14:creationId xmlns:p14="http://schemas.microsoft.com/office/powerpoint/2010/main" val="7015433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Date Placeholder 3"/>
          <p:cNvSpPr>
            <a:spLocks noGrp="1"/>
          </p:cNvSpPr>
          <p:nvPr>
            <p:ph type="dt" idx="10"/>
          </p:nvPr>
        </p:nvSpPr>
        <p:spPr/>
        <p:txBody>
          <a:bodyPr/>
          <a:lstStyle/>
          <a:p>
            <a:r>
              <a:rPr lang="en-US"/>
              <a:t>4/27/2021</a:t>
            </a:r>
          </a:p>
        </p:txBody>
      </p:sp>
      <p:sp>
        <p:nvSpPr>
          <p:cNvPr id="5" name="Footer Placeholder 4"/>
          <p:cNvSpPr>
            <a:spLocks noGrp="1"/>
          </p:cNvSpPr>
          <p:nvPr>
            <p:ph type="ftr" sz="quarter" idx="11"/>
          </p:nvPr>
        </p:nvSpPr>
        <p:spPr/>
        <p:txBody>
          <a:bodyPr/>
          <a:lstStyle/>
          <a:p>
            <a:r>
              <a:rPr lang="en-US"/>
              <a:t>Amy S. Westermann, Chief Counsel, State Tax Commission of Missouri</a:t>
            </a:r>
          </a:p>
        </p:txBody>
      </p:sp>
      <p:sp>
        <p:nvSpPr>
          <p:cNvPr id="6" name="Slide Number Placeholder 5"/>
          <p:cNvSpPr>
            <a:spLocks noGrp="1"/>
          </p:cNvSpPr>
          <p:nvPr>
            <p:ph type="sldNum" sz="quarter" idx="12"/>
          </p:nvPr>
        </p:nvSpPr>
        <p:spPr/>
        <p:txBody>
          <a:bodyPr/>
          <a:lstStyle/>
          <a:p>
            <a:fld id="{E9050653-EB4E-4195-8194-2868B09AB725}" type="slidenum">
              <a:rPr lang="en-US" smtClean="0"/>
              <a:t>39</a:t>
            </a:fld>
            <a:endParaRPr lang="en-US"/>
          </a:p>
        </p:txBody>
      </p:sp>
    </p:spTree>
    <p:extLst>
      <p:ext uri="{BB962C8B-B14F-4D97-AF65-F5344CB8AC3E}">
        <p14:creationId xmlns:p14="http://schemas.microsoft.com/office/powerpoint/2010/main" val="950269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4/27/2021</a:t>
            </a:r>
          </a:p>
        </p:txBody>
      </p:sp>
      <p:sp>
        <p:nvSpPr>
          <p:cNvPr id="5" name="Footer Placeholder 4"/>
          <p:cNvSpPr>
            <a:spLocks noGrp="1"/>
          </p:cNvSpPr>
          <p:nvPr>
            <p:ph type="ftr" sz="quarter" idx="4"/>
          </p:nvPr>
        </p:nvSpPr>
        <p:spPr/>
        <p:txBody>
          <a:bodyPr/>
          <a:lstStyle/>
          <a:p>
            <a:r>
              <a:rPr lang="en-US"/>
              <a:t>Amy S. Westermann, Chief Counsel, State Tax Commission of Missouri</a:t>
            </a:r>
          </a:p>
        </p:txBody>
      </p:sp>
      <p:sp>
        <p:nvSpPr>
          <p:cNvPr id="6" name="Slide Number Placeholder 5"/>
          <p:cNvSpPr>
            <a:spLocks noGrp="1"/>
          </p:cNvSpPr>
          <p:nvPr>
            <p:ph type="sldNum" sz="quarter" idx="5"/>
          </p:nvPr>
        </p:nvSpPr>
        <p:spPr/>
        <p:txBody>
          <a:bodyPr/>
          <a:lstStyle/>
          <a:p>
            <a:fld id="{E9050653-EB4E-4195-8194-2868B09AB725}" type="slidenum">
              <a:rPr lang="en-US" smtClean="0"/>
              <a:t>4</a:t>
            </a:fld>
            <a:endParaRPr lang="en-US"/>
          </a:p>
        </p:txBody>
      </p:sp>
    </p:spTree>
    <p:extLst>
      <p:ext uri="{BB962C8B-B14F-4D97-AF65-F5344CB8AC3E}">
        <p14:creationId xmlns:p14="http://schemas.microsoft.com/office/powerpoint/2010/main" val="2690976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4/27/2021</a:t>
            </a:r>
          </a:p>
        </p:txBody>
      </p:sp>
      <p:sp>
        <p:nvSpPr>
          <p:cNvPr id="5" name="Footer Placeholder 4"/>
          <p:cNvSpPr>
            <a:spLocks noGrp="1"/>
          </p:cNvSpPr>
          <p:nvPr>
            <p:ph type="ftr" sz="quarter" idx="4"/>
          </p:nvPr>
        </p:nvSpPr>
        <p:spPr/>
        <p:txBody>
          <a:bodyPr/>
          <a:lstStyle/>
          <a:p>
            <a:r>
              <a:rPr lang="en-US"/>
              <a:t>Amy S. Westermann, Chief Counsel, State Tax Commission of Missouri</a:t>
            </a:r>
          </a:p>
        </p:txBody>
      </p:sp>
      <p:sp>
        <p:nvSpPr>
          <p:cNvPr id="6" name="Slide Number Placeholder 5"/>
          <p:cNvSpPr>
            <a:spLocks noGrp="1"/>
          </p:cNvSpPr>
          <p:nvPr>
            <p:ph type="sldNum" sz="quarter" idx="5"/>
          </p:nvPr>
        </p:nvSpPr>
        <p:spPr/>
        <p:txBody>
          <a:bodyPr/>
          <a:lstStyle/>
          <a:p>
            <a:fld id="{E9050653-EB4E-4195-8194-2868B09AB725}" type="slidenum">
              <a:rPr lang="en-US" smtClean="0"/>
              <a:t>5</a:t>
            </a:fld>
            <a:endParaRPr lang="en-US"/>
          </a:p>
        </p:txBody>
      </p:sp>
    </p:spTree>
    <p:extLst>
      <p:ext uri="{BB962C8B-B14F-4D97-AF65-F5344CB8AC3E}">
        <p14:creationId xmlns:p14="http://schemas.microsoft.com/office/powerpoint/2010/main" val="1723780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4/27/2021</a:t>
            </a:r>
          </a:p>
        </p:txBody>
      </p:sp>
      <p:sp>
        <p:nvSpPr>
          <p:cNvPr id="5" name="Footer Placeholder 4"/>
          <p:cNvSpPr>
            <a:spLocks noGrp="1"/>
          </p:cNvSpPr>
          <p:nvPr>
            <p:ph type="ftr" sz="quarter" idx="4"/>
          </p:nvPr>
        </p:nvSpPr>
        <p:spPr/>
        <p:txBody>
          <a:bodyPr/>
          <a:lstStyle/>
          <a:p>
            <a:r>
              <a:rPr lang="en-US"/>
              <a:t>Amy S. Westermann, Chief Counsel, State Tax Commission of Missouri</a:t>
            </a:r>
          </a:p>
        </p:txBody>
      </p:sp>
      <p:sp>
        <p:nvSpPr>
          <p:cNvPr id="6" name="Slide Number Placeholder 5"/>
          <p:cNvSpPr>
            <a:spLocks noGrp="1"/>
          </p:cNvSpPr>
          <p:nvPr>
            <p:ph type="sldNum" sz="quarter" idx="5"/>
          </p:nvPr>
        </p:nvSpPr>
        <p:spPr/>
        <p:txBody>
          <a:bodyPr/>
          <a:lstStyle/>
          <a:p>
            <a:fld id="{E9050653-EB4E-4195-8194-2868B09AB725}" type="slidenum">
              <a:rPr lang="en-US" smtClean="0"/>
              <a:t>6</a:t>
            </a:fld>
            <a:endParaRPr lang="en-US"/>
          </a:p>
        </p:txBody>
      </p:sp>
    </p:spTree>
    <p:extLst>
      <p:ext uri="{BB962C8B-B14F-4D97-AF65-F5344CB8AC3E}">
        <p14:creationId xmlns:p14="http://schemas.microsoft.com/office/powerpoint/2010/main" val="1332491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4/27/2021</a:t>
            </a:r>
          </a:p>
        </p:txBody>
      </p:sp>
      <p:sp>
        <p:nvSpPr>
          <p:cNvPr id="5" name="Footer Placeholder 4"/>
          <p:cNvSpPr>
            <a:spLocks noGrp="1"/>
          </p:cNvSpPr>
          <p:nvPr>
            <p:ph type="ftr" sz="quarter" idx="4"/>
          </p:nvPr>
        </p:nvSpPr>
        <p:spPr/>
        <p:txBody>
          <a:bodyPr/>
          <a:lstStyle/>
          <a:p>
            <a:r>
              <a:rPr lang="en-US"/>
              <a:t>Amy S. Westermann, Chief Counsel, State Tax Commission of Missouri</a:t>
            </a:r>
          </a:p>
        </p:txBody>
      </p:sp>
      <p:sp>
        <p:nvSpPr>
          <p:cNvPr id="6" name="Slide Number Placeholder 5"/>
          <p:cNvSpPr>
            <a:spLocks noGrp="1"/>
          </p:cNvSpPr>
          <p:nvPr>
            <p:ph type="sldNum" sz="quarter" idx="5"/>
          </p:nvPr>
        </p:nvSpPr>
        <p:spPr/>
        <p:txBody>
          <a:bodyPr/>
          <a:lstStyle/>
          <a:p>
            <a:fld id="{E9050653-EB4E-4195-8194-2868B09AB725}" type="slidenum">
              <a:rPr lang="en-US" smtClean="0"/>
              <a:t>7</a:t>
            </a:fld>
            <a:endParaRPr lang="en-US"/>
          </a:p>
        </p:txBody>
      </p:sp>
    </p:spTree>
    <p:extLst>
      <p:ext uri="{BB962C8B-B14F-4D97-AF65-F5344CB8AC3E}">
        <p14:creationId xmlns:p14="http://schemas.microsoft.com/office/powerpoint/2010/main" val="3461162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4/27/2021</a:t>
            </a:r>
          </a:p>
        </p:txBody>
      </p:sp>
      <p:sp>
        <p:nvSpPr>
          <p:cNvPr id="5" name="Footer Placeholder 4"/>
          <p:cNvSpPr>
            <a:spLocks noGrp="1"/>
          </p:cNvSpPr>
          <p:nvPr>
            <p:ph type="ftr" sz="quarter" idx="4"/>
          </p:nvPr>
        </p:nvSpPr>
        <p:spPr/>
        <p:txBody>
          <a:bodyPr/>
          <a:lstStyle/>
          <a:p>
            <a:r>
              <a:rPr lang="en-US"/>
              <a:t>Amy S. Westermann, Chief Counsel, State Tax Commission of Missouri</a:t>
            </a:r>
          </a:p>
        </p:txBody>
      </p:sp>
      <p:sp>
        <p:nvSpPr>
          <p:cNvPr id="6" name="Slide Number Placeholder 5"/>
          <p:cNvSpPr>
            <a:spLocks noGrp="1"/>
          </p:cNvSpPr>
          <p:nvPr>
            <p:ph type="sldNum" sz="quarter" idx="5"/>
          </p:nvPr>
        </p:nvSpPr>
        <p:spPr/>
        <p:txBody>
          <a:bodyPr/>
          <a:lstStyle/>
          <a:p>
            <a:fld id="{E9050653-EB4E-4195-8194-2868B09AB725}" type="slidenum">
              <a:rPr lang="en-US" smtClean="0"/>
              <a:t>8</a:t>
            </a:fld>
            <a:endParaRPr lang="en-US"/>
          </a:p>
        </p:txBody>
      </p:sp>
    </p:spTree>
    <p:extLst>
      <p:ext uri="{BB962C8B-B14F-4D97-AF65-F5344CB8AC3E}">
        <p14:creationId xmlns:p14="http://schemas.microsoft.com/office/powerpoint/2010/main" val="3702711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4/27/2021</a:t>
            </a:r>
          </a:p>
        </p:txBody>
      </p:sp>
      <p:sp>
        <p:nvSpPr>
          <p:cNvPr id="5" name="Footer Placeholder 4"/>
          <p:cNvSpPr>
            <a:spLocks noGrp="1"/>
          </p:cNvSpPr>
          <p:nvPr>
            <p:ph type="ftr" sz="quarter" idx="4"/>
          </p:nvPr>
        </p:nvSpPr>
        <p:spPr/>
        <p:txBody>
          <a:bodyPr/>
          <a:lstStyle/>
          <a:p>
            <a:r>
              <a:rPr lang="en-US"/>
              <a:t>Amy S. Westermann, Chief Counsel, State Tax Commission of Missouri</a:t>
            </a:r>
          </a:p>
        </p:txBody>
      </p:sp>
      <p:sp>
        <p:nvSpPr>
          <p:cNvPr id="6" name="Slide Number Placeholder 5"/>
          <p:cNvSpPr>
            <a:spLocks noGrp="1"/>
          </p:cNvSpPr>
          <p:nvPr>
            <p:ph type="sldNum" sz="quarter" idx="5"/>
          </p:nvPr>
        </p:nvSpPr>
        <p:spPr/>
        <p:txBody>
          <a:bodyPr/>
          <a:lstStyle/>
          <a:p>
            <a:fld id="{E9050653-EB4E-4195-8194-2868B09AB725}" type="slidenum">
              <a:rPr lang="en-US" smtClean="0"/>
              <a:t>9</a:t>
            </a:fld>
            <a:endParaRPr lang="en-US"/>
          </a:p>
        </p:txBody>
      </p:sp>
    </p:spTree>
    <p:extLst>
      <p:ext uri="{BB962C8B-B14F-4D97-AF65-F5344CB8AC3E}">
        <p14:creationId xmlns:p14="http://schemas.microsoft.com/office/powerpoint/2010/main" val="1543572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4/27/2021</a:t>
            </a:r>
            <a:endParaRPr lang="en-US" dirty="0"/>
          </a:p>
        </p:txBody>
      </p:sp>
      <p:sp>
        <p:nvSpPr>
          <p:cNvPr id="5" name="Footer Placeholder 4"/>
          <p:cNvSpPr>
            <a:spLocks noGrp="1"/>
          </p:cNvSpPr>
          <p:nvPr>
            <p:ph type="ftr" sz="quarter" idx="11"/>
          </p:nvPr>
        </p:nvSpPr>
        <p:spPr/>
        <p:txBody>
          <a:bodyPr/>
          <a:lstStyle/>
          <a:p>
            <a:r>
              <a:rPr lang="en-US"/>
              <a:t>State Tax Commission of Missouri</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en-US"/>
              <a:t>4/27/2021</a:t>
            </a:r>
            <a:endParaRPr lang="en-US" dirty="0"/>
          </a:p>
        </p:txBody>
      </p:sp>
      <p:sp>
        <p:nvSpPr>
          <p:cNvPr id="6" name="Footer Placeholder 5"/>
          <p:cNvSpPr>
            <a:spLocks noGrp="1"/>
          </p:cNvSpPr>
          <p:nvPr>
            <p:ph type="ftr" sz="quarter" idx="11"/>
          </p:nvPr>
        </p:nvSpPr>
        <p:spPr/>
        <p:txBody>
          <a:bodyPr/>
          <a:lstStyle/>
          <a:p>
            <a:r>
              <a:rPr lang="en-US"/>
              <a:t>State Tax Commission of Missouri</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r>
              <a:rPr lang="en-US"/>
              <a:t>4/27/2021</a:t>
            </a:r>
            <a:endParaRPr lang="en-US" dirty="0"/>
          </a:p>
        </p:txBody>
      </p:sp>
      <p:sp>
        <p:nvSpPr>
          <p:cNvPr id="5" name="Footer Placeholder 4"/>
          <p:cNvSpPr>
            <a:spLocks noGrp="1"/>
          </p:cNvSpPr>
          <p:nvPr>
            <p:ph type="ftr" sz="quarter" idx="11"/>
          </p:nvPr>
        </p:nvSpPr>
        <p:spPr/>
        <p:txBody>
          <a:bodyPr/>
          <a:lstStyle/>
          <a:p>
            <a:r>
              <a:rPr lang="en-US"/>
              <a:t>State Tax Commission of Missouri</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r>
              <a:rPr lang="en-US"/>
              <a:t>4/27/2021</a:t>
            </a:r>
            <a:endParaRPr lang="en-US" dirty="0"/>
          </a:p>
        </p:txBody>
      </p:sp>
      <p:sp>
        <p:nvSpPr>
          <p:cNvPr id="5" name="Footer Placeholder 4"/>
          <p:cNvSpPr>
            <a:spLocks noGrp="1"/>
          </p:cNvSpPr>
          <p:nvPr>
            <p:ph type="ftr" sz="quarter" idx="11"/>
          </p:nvPr>
        </p:nvSpPr>
        <p:spPr/>
        <p:txBody>
          <a:bodyPr/>
          <a:lstStyle/>
          <a:p>
            <a:r>
              <a:rPr lang="en-US"/>
              <a:t>State Tax Commission of Missouri</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4/27/2021</a:t>
            </a:r>
            <a:endParaRPr lang="en-US" dirty="0"/>
          </a:p>
        </p:txBody>
      </p:sp>
      <p:sp>
        <p:nvSpPr>
          <p:cNvPr id="5" name="Footer Placeholder 4"/>
          <p:cNvSpPr>
            <a:spLocks noGrp="1"/>
          </p:cNvSpPr>
          <p:nvPr>
            <p:ph type="ftr" sz="quarter" idx="11"/>
          </p:nvPr>
        </p:nvSpPr>
        <p:spPr/>
        <p:txBody>
          <a:bodyPr/>
          <a:lstStyle/>
          <a:p>
            <a:r>
              <a:rPr lang="en-US"/>
              <a:t>State Tax Commission of Missouri</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r>
              <a:rPr lang="en-US"/>
              <a:t>4/27/2021</a:t>
            </a:r>
            <a:endParaRPr lang="en-US" dirty="0"/>
          </a:p>
        </p:txBody>
      </p:sp>
      <p:sp>
        <p:nvSpPr>
          <p:cNvPr id="4" name="Footer Placeholder 4"/>
          <p:cNvSpPr>
            <a:spLocks noGrp="1"/>
          </p:cNvSpPr>
          <p:nvPr>
            <p:ph type="ftr" sz="quarter" idx="11"/>
          </p:nvPr>
        </p:nvSpPr>
        <p:spPr/>
        <p:txBody>
          <a:bodyPr/>
          <a:lstStyle/>
          <a:p>
            <a:r>
              <a:rPr lang="en-US"/>
              <a:t>State Tax Commission of Missouri</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r>
              <a:rPr lang="en-US"/>
              <a:t>4/27/2021</a:t>
            </a:r>
            <a:endParaRPr lang="en-US" dirty="0"/>
          </a:p>
        </p:txBody>
      </p:sp>
      <p:sp>
        <p:nvSpPr>
          <p:cNvPr id="4" name="Footer Placeholder 4"/>
          <p:cNvSpPr>
            <a:spLocks noGrp="1"/>
          </p:cNvSpPr>
          <p:nvPr>
            <p:ph type="ftr" sz="quarter" idx="11"/>
          </p:nvPr>
        </p:nvSpPr>
        <p:spPr/>
        <p:txBody>
          <a:bodyPr/>
          <a:lstStyle/>
          <a:p>
            <a:r>
              <a:rPr lang="en-US"/>
              <a:t>State Tax Commission of Missouri</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4/27/2021</a:t>
            </a:r>
            <a:endParaRPr lang="en-US" dirty="0"/>
          </a:p>
        </p:txBody>
      </p:sp>
      <p:sp>
        <p:nvSpPr>
          <p:cNvPr id="5" name="Footer Placeholder 4"/>
          <p:cNvSpPr>
            <a:spLocks noGrp="1"/>
          </p:cNvSpPr>
          <p:nvPr>
            <p:ph type="ftr" sz="quarter" idx="11"/>
          </p:nvPr>
        </p:nvSpPr>
        <p:spPr/>
        <p:txBody>
          <a:bodyPr/>
          <a:lstStyle/>
          <a:p>
            <a:r>
              <a:rPr lang="en-US"/>
              <a:t>State Tax Commission of Missouri</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4/27/2021</a:t>
            </a:r>
            <a:endParaRPr lang="en-US" dirty="0"/>
          </a:p>
        </p:txBody>
      </p:sp>
      <p:sp>
        <p:nvSpPr>
          <p:cNvPr id="5" name="Footer Placeholder 4"/>
          <p:cNvSpPr>
            <a:spLocks noGrp="1"/>
          </p:cNvSpPr>
          <p:nvPr>
            <p:ph type="ftr" sz="quarter" idx="11"/>
          </p:nvPr>
        </p:nvSpPr>
        <p:spPr/>
        <p:txBody>
          <a:bodyPr/>
          <a:lstStyle/>
          <a:p>
            <a:r>
              <a:rPr lang="en-US"/>
              <a:t>State Tax Commission of Missouri</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4/27/2021</a:t>
            </a:r>
            <a:endParaRPr lang="en-US" dirty="0"/>
          </a:p>
        </p:txBody>
      </p:sp>
      <p:sp>
        <p:nvSpPr>
          <p:cNvPr id="5" name="Footer Placeholder 4"/>
          <p:cNvSpPr>
            <a:spLocks noGrp="1"/>
          </p:cNvSpPr>
          <p:nvPr>
            <p:ph type="ftr" sz="quarter" idx="11"/>
          </p:nvPr>
        </p:nvSpPr>
        <p:spPr/>
        <p:txBody>
          <a:bodyPr/>
          <a:lstStyle/>
          <a:p>
            <a:r>
              <a:rPr lang="en-US"/>
              <a:t>State Tax Commission of Missouri</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4/27/2021</a:t>
            </a:r>
            <a:endParaRPr lang="en-US" dirty="0"/>
          </a:p>
        </p:txBody>
      </p:sp>
      <p:sp>
        <p:nvSpPr>
          <p:cNvPr id="5" name="Footer Placeholder 4"/>
          <p:cNvSpPr>
            <a:spLocks noGrp="1"/>
          </p:cNvSpPr>
          <p:nvPr>
            <p:ph type="ftr" sz="quarter" idx="11"/>
          </p:nvPr>
        </p:nvSpPr>
        <p:spPr/>
        <p:txBody>
          <a:bodyPr/>
          <a:lstStyle/>
          <a:p>
            <a:r>
              <a:rPr lang="en-US"/>
              <a:t>State Tax Commission of Missouri</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4/27/2021</a:t>
            </a:r>
            <a:endParaRPr lang="en-US" dirty="0"/>
          </a:p>
        </p:txBody>
      </p:sp>
      <p:sp>
        <p:nvSpPr>
          <p:cNvPr id="6" name="Footer Placeholder 5"/>
          <p:cNvSpPr>
            <a:spLocks noGrp="1"/>
          </p:cNvSpPr>
          <p:nvPr>
            <p:ph type="ftr" sz="quarter" idx="11"/>
          </p:nvPr>
        </p:nvSpPr>
        <p:spPr/>
        <p:txBody>
          <a:bodyPr/>
          <a:lstStyle/>
          <a:p>
            <a:r>
              <a:rPr lang="en-US"/>
              <a:t>State Tax Commission of Missouri</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4/27/2021</a:t>
            </a:r>
            <a:endParaRPr lang="en-US" dirty="0"/>
          </a:p>
        </p:txBody>
      </p:sp>
      <p:sp>
        <p:nvSpPr>
          <p:cNvPr id="8" name="Footer Placeholder 7"/>
          <p:cNvSpPr>
            <a:spLocks noGrp="1"/>
          </p:cNvSpPr>
          <p:nvPr>
            <p:ph type="ftr" sz="quarter" idx="11"/>
          </p:nvPr>
        </p:nvSpPr>
        <p:spPr/>
        <p:txBody>
          <a:bodyPr/>
          <a:lstStyle/>
          <a:p>
            <a:r>
              <a:rPr lang="en-US"/>
              <a:t>State Tax Commission of Missouri</a:t>
            </a:r>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r>
              <a:rPr lang="en-US"/>
              <a:t>4/27/2021</a:t>
            </a:r>
            <a:endParaRPr lang="en-US" dirty="0"/>
          </a:p>
        </p:txBody>
      </p:sp>
      <p:sp>
        <p:nvSpPr>
          <p:cNvPr id="5" name="Footer Placeholder 3"/>
          <p:cNvSpPr>
            <a:spLocks noGrp="1"/>
          </p:cNvSpPr>
          <p:nvPr>
            <p:ph type="ftr" sz="quarter" idx="11"/>
          </p:nvPr>
        </p:nvSpPr>
        <p:spPr/>
        <p:txBody>
          <a:bodyPr/>
          <a:lstStyle/>
          <a:p>
            <a:r>
              <a:rPr lang="en-US"/>
              <a:t>State Tax Commission of Missouri</a:t>
            </a:r>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r>
              <a:rPr lang="en-US"/>
              <a:t>4/27/2021</a:t>
            </a:r>
            <a:endParaRPr lang="en-US" dirty="0"/>
          </a:p>
        </p:txBody>
      </p:sp>
      <p:sp>
        <p:nvSpPr>
          <p:cNvPr id="5" name="Footer Placeholder 2"/>
          <p:cNvSpPr>
            <a:spLocks noGrp="1"/>
          </p:cNvSpPr>
          <p:nvPr>
            <p:ph type="ftr" sz="quarter" idx="11"/>
          </p:nvPr>
        </p:nvSpPr>
        <p:spPr/>
        <p:txBody>
          <a:bodyPr/>
          <a:lstStyle/>
          <a:p>
            <a:r>
              <a:rPr lang="en-US"/>
              <a:t>State Tax Commission of Missouri</a:t>
            </a:r>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r>
              <a:rPr lang="en-US"/>
              <a:t>4/27/2021</a:t>
            </a:r>
            <a:endParaRPr lang="en-US" dirty="0"/>
          </a:p>
        </p:txBody>
      </p:sp>
      <p:sp>
        <p:nvSpPr>
          <p:cNvPr id="5" name="Footer Placeholder 5"/>
          <p:cNvSpPr>
            <a:spLocks noGrp="1"/>
          </p:cNvSpPr>
          <p:nvPr>
            <p:ph type="ftr" sz="quarter" idx="11"/>
          </p:nvPr>
        </p:nvSpPr>
        <p:spPr/>
        <p:txBody>
          <a:bodyPr/>
          <a:lstStyle/>
          <a:p>
            <a:r>
              <a:rPr lang="en-US"/>
              <a:t>State Tax Commission of Missouri</a:t>
            </a:r>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en-US"/>
              <a:t>4/27/2021</a:t>
            </a:r>
            <a:endParaRPr lang="en-US" dirty="0"/>
          </a:p>
        </p:txBody>
      </p:sp>
      <p:sp>
        <p:nvSpPr>
          <p:cNvPr id="6" name="Footer Placeholder 5"/>
          <p:cNvSpPr>
            <a:spLocks noGrp="1"/>
          </p:cNvSpPr>
          <p:nvPr>
            <p:ph type="ftr" sz="quarter" idx="11"/>
          </p:nvPr>
        </p:nvSpPr>
        <p:spPr/>
        <p:txBody>
          <a:bodyPr/>
          <a:lstStyle/>
          <a:p>
            <a:r>
              <a:rPr lang="en-US"/>
              <a:t>State Tax Commission of Missouri</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r>
              <a:rPr lang="en-US"/>
              <a:t>4/27/2021</a:t>
            </a:r>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a:t>State Tax Commission of Missouri</a:t>
            </a:r>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20.sv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179C4C8E-197B-4679-AE96-B5147F971C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bg2">
                <a:lumMod val="60000"/>
                <a:lumOff val="40000"/>
              </a:schemeClr>
            </a:solidFill>
            <a:miter lim="800000"/>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1154955" y="1266958"/>
            <a:ext cx="2904124" cy="4528457"/>
          </a:xfrm>
        </p:spPr>
        <p:txBody>
          <a:bodyPr anchor="ctr">
            <a:normAutofit/>
          </a:bodyPr>
          <a:lstStyle/>
          <a:p>
            <a:pPr algn="r"/>
            <a:r>
              <a:rPr lang="en-US" dirty="0"/>
              <a:t>STATE TAX COMMISSION OF MISSOURI</a:t>
            </a:r>
          </a:p>
          <a:p>
            <a:pPr algn="r"/>
            <a:r>
              <a:rPr lang="en-US" cap="none" dirty="0"/>
              <a:t>Gregory Allsberry, Chief Counsel</a:t>
            </a:r>
          </a:p>
          <a:p>
            <a:pPr algn="r"/>
            <a:r>
              <a:rPr lang="en-US" cap="none"/>
              <a:t>June 2, 3, 11, 12, 2025</a:t>
            </a:r>
          </a:p>
        </p:txBody>
      </p:sp>
      <p:sp>
        <p:nvSpPr>
          <p:cNvPr id="2" name="Title 1"/>
          <p:cNvSpPr>
            <a:spLocks noGrp="1"/>
          </p:cNvSpPr>
          <p:nvPr>
            <p:ph type="ctrTitle"/>
          </p:nvPr>
        </p:nvSpPr>
        <p:spPr>
          <a:xfrm>
            <a:off x="4654295" y="1266958"/>
            <a:ext cx="6808362" cy="4528457"/>
          </a:xfrm>
        </p:spPr>
        <p:txBody>
          <a:bodyPr anchor="ctr">
            <a:normAutofit/>
          </a:bodyPr>
          <a:lstStyle/>
          <a:p>
            <a:pPr>
              <a:lnSpc>
                <a:spcPct val="90000"/>
              </a:lnSpc>
            </a:pPr>
            <a:r>
              <a:rPr lang="en-US" sz="5600"/>
              <a:t>STC Legal Section Board of Equalization Training June, 2025</a:t>
            </a:r>
            <a:br>
              <a:rPr lang="en-US" sz="5600"/>
            </a:br>
            <a:endParaRPr lang="en-US" sz="5600"/>
          </a:p>
        </p:txBody>
      </p:sp>
    </p:spTree>
    <p:extLst>
      <p:ext uri="{BB962C8B-B14F-4D97-AF65-F5344CB8AC3E}">
        <p14:creationId xmlns:p14="http://schemas.microsoft.com/office/powerpoint/2010/main" val="41776418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6146" name="Picture 2" descr="scale icon. Libra isolated on white background. Vector illustration scale icon. Libra isolated on white background. Vector illustration. scales balance stock illustrations">
            <a:extLst>
              <a:ext uri="{FF2B5EF4-FFF2-40B4-BE49-F238E27FC236}">
                <a16:creationId xmlns:a16="http://schemas.microsoft.com/office/drawing/2014/main" id="{A814187D-B6C4-15BE-6172-0C43E66E1F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3011" r="15148"/>
          <a:stretch>
            <a:fillRect/>
          </a:stretch>
        </p:blipFill>
        <p:spPr bwMode="auto">
          <a:xfrm>
            <a:off x="7554139" y="609601"/>
            <a:ext cx="3990160" cy="5638797"/>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
        <p:nvSpPr>
          <p:cNvPr id="6151" name="Rectangle 6150">
            <a:extLst>
              <a:ext uri="{FF2B5EF4-FFF2-40B4-BE49-F238E27FC236}">
                <a16:creationId xmlns:a16="http://schemas.microsoft.com/office/drawing/2014/main" id="{73DC589F-62C7-410C-B96C-0F6243A471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Slide Number Placeholder 3"/>
          <p:cNvSpPr>
            <a:spLocks noGrp="1"/>
          </p:cNvSpPr>
          <p:nvPr>
            <p:ph type="sldNum" sz="quarter" idx="12"/>
          </p:nvPr>
        </p:nvSpPr>
        <p:spPr>
          <a:xfrm>
            <a:off x="10352540" y="295729"/>
            <a:ext cx="838199" cy="767687"/>
          </a:xfrm>
        </p:spPr>
        <p:txBody>
          <a:bodyPr vert="horz" lIns="91440" tIns="45720" rIns="91440" bIns="45720" rtlCol="0" anchor="b">
            <a:normAutofit/>
          </a:bodyPr>
          <a:lstStyle/>
          <a:p>
            <a:pPr defTabSz="914400">
              <a:spcAft>
                <a:spcPts val="600"/>
              </a:spcAft>
            </a:pPr>
            <a:fld id="{D57F1E4F-1CFF-5643-939E-02111984F565}" type="slidenum">
              <a:rPr lang="en-US" smtClean="0"/>
              <a:pPr defTabSz="914400">
                <a:spcAft>
                  <a:spcPts val="600"/>
                </a:spcAft>
              </a:pPr>
              <a:t>10</a:t>
            </a:fld>
            <a:endParaRPr lang="en-US"/>
          </a:p>
        </p:txBody>
      </p:sp>
      <p:sp>
        <p:nvSpPr>
          <p:cNvPr id="6" name="Content Placeholder 2"/>
          <p:cNvSpPr txBox="1">
            <a:spLocks/>
          </p:cNvSpPr>
          <p:nvPr/>
        </p:nvSpPr>
        <p:spPr>
          <a:xfrm>
            <a:off x="647700" y="782053"/>
            <a:ext cx="6258737" cy="5466346"/>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endParaRPr lang="en-US" dirty="0"/>
          </a:p>
          <a:p>
            <a:pPr marL="457200" lvl="1" indent="0"/>
            <a:r>
              <a:rPr lang="en-US" sz="4000" dirty="0"/>
              <a:t>The STC is to </a:t>
            </a:r>
            <a:r>
              <a:rPr lang="en-US" sz="4000" u="sng" dirty="0">
                <a:solidFill>
                  <a:schemeClr val="accent2"/>
                </a:solidFill>
              </a:rPr>
              <a:t>equalize</a:t>
            </a:r>
            <a:r>
              <a:rPr lang="en-US" sz="4000" dirty="0"/>
              <a:t> valuation of each class of property by: </a:t>
            </a:r>
          </a:p>
          <a:p>
            <a:pPr marL="457200" lvl="1" indent="0"/>
            <a:r>
              <a:rPr lang="en-US" sz="4000" dirty="0"/>
              <a:t>ADDING to or DEDUCTING from the value of each class of property believed to be above or below its true value in money.</a:t>
            </a:r>
          </a:p>
        </p:txBody>
      </p:sp>
      <p:sp>
        <p:nvSpPr>
          <p:cNvPr id="5" name="Title 1"/>
          <p:cNvSpPr txBox="1">
            <a:spLocks/>
          </p:cNvSpPr>
          <p:nvPr/>
        </p:nvSpPr>
        <p:spPr>
          <a:xfrm>
            <a:off x="1141413" y="618518"/>
            <a:ext cx="9905998" cy="147857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solidFill>
                <a:schemeClr val="tx1"/>
              </a:solidFill>
            </a:endParaRPr>
          </a:p>
        </p:txBody>
      </p:sp>
    </p:spTree>
    <p:extLst>
      <p:ext uri="{BB962C8B-B14F-4D97-AF65-F5344CB8AC3E}">
        <p14:creationId xmlns:p14="http://schemas.microsoft.com/office/powerpoint/2010/main" val="393242094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352540" y="295729"/>
            <a:ext cx="838199" cy="767687"/>
          </a:xfrm>
        </p:spPr>
        <p:txBody>
          <a:bodyPr vert="horz" lIns="91440" tIns="45720" rIns="91440" bIns="45720" rtlCol="0" anchor="b">
            <a:normAutofit/>
          </a:bodyPr>
          <a:lstStyle/>
          <a:p>
            <a:pPr defTabSz="914400">
              <a:spcAft>
                <a:spcPts val="600"/>
              </a:spcAft>
            </a:pPr>
            <a:fld id="{D57F1E4F-1CFF-5643-939E-02111984F565}" type="slidenum">
              <a:rPr lang="en-US" smtClean="0"/>
              <a:pPr defTabSz="914400">
                <a:spcAft>
                  <a:spcPts val="600"/>
                </a:spcAft>
              </a:pPr>
              <a:t>11</a:t>
            </a:fld>
            <a:endParaRPr lang="en-US"/>
          </a:p>
        </p:txBody>
      </p:sp>
      <p:pic>
        <p:nvPicPr>
          <p:cNvPr id="2" name="Content Placeholder 7">
            <a:extLst>
              <a:ext uri="{FF2B5EF4-FFF2-40B4-BE49-F238E27FC236}">
                <a16:creationId xmlns:a16="http://schemas.microsoft.com/office/drawing/2014/main" id="{8808B304-F85B-87D3-3885-67541D604103}"/>
              </a:ext>
            </a:extLst>
          </p:cNvPr>
          <p:cNvPicPr>
            <a:picLocks noChangeAspect="1"/>
          </p:cNvPicPr>
          <p:nvPr/>
        </p:nvPicPr>
        <p:blipFill>
          <a:blip r:embed="rId4">
            <a:extLst>
              <a:ext uri="{28A0092B-C50C-407E-A947-70E740481C1C}">
                <a14:useLocalDpi xmlns:a14="http://schemas.microsoft.com/office/drawing/2010/main" val="0"/>
              </a:ext>
            </a:extLst>
          </a:blip>
          <a:srcRect l="2561" r="-2" b="-2"/>
          <a:stretch>
            <a:fillRect/>
          </a:stretch>
        </p:blipFill>
        <p:spPr>
          <a:xfrm>
            <a:off x="648930" y="1768185"/>
            <a:ext cx="5445482" cy="4191455"/>
          </a:xfrm>
          <a:prstGeom prst="rect">
            <a:avLst/>
          </a:prstGeom>
          <a:effectLst>
            <a:outerShdw blurRad="50800" dist="38100" dir="5400000" algn="t" rotWithShape="0">
              <a:prstClr val="black">
                <a:alpha val="43000"/>
              </a:prstClr>
            </a:outerShdw>
          </a:effectLst>
        </p:spPr>
      </p:pic>
      <p:sp>
        <p:nvSpPr>
          <p:cNvPr id="6" name="Content Placeholder 2"/>
          <p:cNvSpPr txBox="1">
            <a:spLocks/>
          </p:cNvSpPr>
          <p:nvPr/>
        </p:nvSpPr>
        <p:spPr>
          <a:xfrm>
            <a:off x="6094412" y="898360"/>
            <a:ext cx="5662159" cy="575631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lnSpc>
                <a:spcPct val="90000"/>
              </a:lnSpc>
            </a:pPr>
            <a:endParaRPr lang="en-US" sz="1700" dirty="0"/>
          </a:p>
          <a:p>
            <a:pPr marL="457200" lvl="1" indent="0">
              <a:lnSpc>
                <a:spcPct val="90000"/>
              </a:lnSpc>
            </a:pPr>
            <a:r>
              <a:rPr lang="en-US" sz="2400" dirty="0"/>
              <a:t>Case studies:  </a:t>
            </a:r>
          </a:p>
          <a:p>
            <a:pPr marL="457200" lvl="1" indent="0">
              <a:lnSpc>
                <a:spcPct val="90000"/>
              </a:lnSpc>
            </a:pPr>
            <a:r>
              <a:rPr lang="en-US" sz="2400" u="sng" dirty="0"/>
              <a:t>State ex rel. Thompson v. </a:t>
            </a:r>
            <a:r>
              <a:rPr lang="en-US" sz="2400" u="sng" dirty="0" err="1"/>
              <a:t>Bethards</a:t>
            </a:r>
            <a:r>
              <a:rPr lang="en-US" sz="2400" u="sng" dirty="0"/>
              <a:t> (1928)</a:t>
            </a:r>
          </a:p>
          <a:p>
            <a:pPr marL="457200" lvl="1" indent="0">
              <a:lnSpc>
                <a:spcPct val="90000"/>
              </a:lnSpc>
            </a:pPr>
            <a:r>
              <a:rPr lang="en-US" sz="2400" dirty="0"/>
              <a:t>State BOE ordered aggregate valuation increase of 10%</a:t>
            </a:r>
          </a:p>
          <a:p>
            <a:pPr marL="457200" lvl="1" indent="0">
              <a:lnSpc>
                <a:spcPct val="90000"/>
              </a:lnSpc>
            </a:pPr>
            <a:r>
              <a:rPr lang="en-US" sz="2400" dirty="0"/>
              <a:t>County BOE ordered aggregate valuation should not increase</a:t>
            </a:r>
          </a:p>
          <a:p>
            <a:pPr marL="457200" lvl="1" indent="0">
              <a:lnSpc>
                <a:spcPct val="90000"/>
              </a:lnSpc>
            </a:pPr>
            <a:r>
              <a:rPr lang="en-US" sz="2400" dirty="0"/>
              <a:t>County clerk stuck in the middle</a:t>
            </a:r>
          </a:p>
          <a:p>
            <a:pPr marL="457200" lvl="1" indent="0">
              <a:lnSpc>
                <a:spcPct val="90000"/>
              </a:lnSpc>
            </a:pPr>
            <a:r>
              <a:rPr lang="en-US" sz="2400" dirty="0"/>
              <a:t>Supreme Court ruled:  “There can be no doubt that . . . the clerk of the county court has a duty to perform the orders of the state board of equalization.”</a:t>
            </a:r>
          </a:p>
        </p:txBody>
      </p:sp>
      <p:sp>
        <p:nvSpPr>
          <p:cNvPr id="5" name="Title 1"/>
          <p:cNvSpPr txBox="1">
            <a:spLocks/>
          </p:cNvSpPr>
          <p:nvPr/>
        </p:nvSpPr>
        <p:spPr>
          <a:xfrm>
            <a:off x="1284741" y="354237"/>
            <a:ext cx="8785691" cy="451879"/>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solidFill>
                <a:schemeClr val="tx1"/>
              </a:solidFill>
            </a:endParaRPr>
          </a:p>
        </p:txBody>
      </p:sp>
    </p:spTree>
    <p:extLst>
      <p:ext uri="{BB962C8B-B14F-4D97-AF65-F5344CB8AC3E}">
        <p14:creationId xmlns:p14="http://schemas.microsoft.com/office/powerpoint/2010/main" val="26402966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352540" y="295729"/>
            <a:ext cx="838199" cy="767687"/>
          </a:xfrm>
        </p:spPr>
        <p:txBody>
          <a:bodyPr vert="horz" lIns="91440" tIns="45720" rIns="91440" bIns="45720" rtlCol="0" anchor="b">
            <a:normAutofit/>
          </a:bodyPr>
          <a:lstStyle/>
          <a:p>
            <a:pPr defTabSz="914400">
              <a:spcAft>
                <a:spcPts val="600"/>
              </a:spcAft>
            </a:pPr>
            <a:fld id="{D57F1E4F-1CFF-5643-939E-02111984F565}" type="slidenum">
              <a:rPr lang="en-US" smtClean="0"/>
              <a:pPr defTabSz="914400">
                <a:spcAft>
                  <a:spcPts val="600"/>
                </a:spcAft>
              </a:pPr>
              <a:t>12</a:t>
            </a:fld>
            <a:endParaRPr lang="en-US"/>
          </a:p>
        </p:txBody>
      </p:sp>
      <p:pic>
        <p:nvPicPr>
          <p:cNvPr id="2" name="Content Placeholder 7">
            <a:extLst>
              <a:ext uri="{FF2B5EF4-FFF2-40B4-BE49-F238E27FC236}">
                <a16:creationId xmlns:a16="http://schemas.microsoft.com/office/drawing/2014/main" id="{8808B304-F85B-87D3-3885-67541D604103}"/>
              </a:ext>
            </a:extLst>
          </p:cNvPr>
          <p:cNvPicPr>
            <a:picLocks noChangeAspect="1"/>
          </p:cNvPicPr>
          <p:nvPr/>
        </p:nvPicPr>
        <p:blipFill>
          <a:blip r:embed="rId4">
            <a:extLst>
              <a:ext uri="{28A0092B-C50C-407E-A947-70E740481C1C}">
                <a14:useLocalDpi xmlns:a14="http://schemas.microsoft.com/office/drawing/2010/main" val="0"/>
              </a:ext>
            </a:extLst>
          </a:blip>
          <a:srcRect l="2561" r="-2" b="-2"/>
          <a:stretch>
            <a:fillRect/>
          </a:stretch>
        </p:blipFill>
        <p:spPr>
          <a:xfrm>
            <a:off x="650782" y="1257995"/>
            <a:ext cx="3861060" cy="2971905"/>
          </a:xfrm>
          <a:prstGeom prst="rect">
            <a:avLst/>
          </a:prstGeom>
          <a:effectLst>
            <a:outerShdw blurRad="50800" dist="38100" dir="5400000" algn="t" rotWithShape="0">
              <a:prstClr val="black">
                <a:alpha val="43000"/>
              </a:prstClr>
            </a:outerShdw>
          </a:effectLst>
        </p:spPr>
      </p:pic>
      <p:sp>
        <p:nvSpPr>
          <p:cNvPr id="6" name="Content Placeholder 2"/>
          <p:cNvSpPr txBox="1">
            <a:spLocks/>
          </p:cNvSpPr>
          <p:nvPr/>
        </p:nvSpPr>
        <p:spPr>
          <a:xfrm>
            <a:off x="4295274" y="806116"/>
            <a:ext cx="7006138" cy="575631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lnSpc>
                <a:spcPct val="90000"/>
              </a:lnSpc>
            </a:pPr>
            <a:endParaRPr lang="en-US" sz="1700" dirty="0"/>
          </a:p>
          <a:p>
            <a:pPr marL="457200" lvl="1" indent="0">
              <a:lnSpc>
                <a:spcPct val="90000"/>
              </a:lnSpc>
              <a:buNone/>
            </a:pPr>
            <a:r>
              <a:rPr lang="en-US" sz="2400" dirty="0"/>
              <a:t>More recent court cases:  </a:t>
            </a:r>
          </a:p>
          <a:p>
            <a:pPr marL="457200" lvl="1" indent="0">
              <a:lnSpc>
                <a:spcPct val="90000"/>
              </a:lnSpc>
            </a:pPr>
            <a:r>
              <a:rPr lang="en-US" sz="2400" dirty="0"/>
              <a:t>A County BOE cannot refuse to follow the STC’s blanket order equalizing value and cannot materially alter it.  </a:t>
            </a:r>
          </a:p>
          <a:p>
            <a:pPr marL="457200" lvl="1" indent="0">
              <a:lnSpc>
                <a:spcPct val="90000"/>
              </a:lnSpc>
              <a:buNone/>
            </a:pPr>
            <a:r>
              <a:rPr lang="en-US" sz="2400" u="sng" dirty="0"/>
              <a:t>May Dept. Stores v. STC, 308 SW2d 748 (Mo. 1958)</a:t>
            </a:r>
          </a:p>
          <a:p>
            <a:pPr marL="457200" lvl="1" indent="0">
              <a:lnSpc>
                <a:spcPct val="90000"/>
              </a:lnSpc>
              <a:buNone/>
            </a:pPr>
            <a:endParaRPr lang="en-US" sz="2400" u="sng" dirty="0"/>
          </a:p>
          <a:p>
            <a:pPr marL="457200" lvl="1" indent="0">
              <a:lnSpc>
                <a:spcPct val="90000"/>
              </a:lnSpc>
            </a:pPr>
            <a:r>
              <a:rPr lang="en-US" sz="2400" dirty="0"/>
              <a:t>County clerk cannot refuse to apply valuation increase ordered by the STC even if the County BOE rejected the increase.  </a:t>
            </a:r>
          </a:p>
          <a:p>
            <a:pPr marL="457200" lvl="1" indent="0">
              <a:lnSpc>
                <a:spcPct val="90000"/>
              </a:lnSpc>
              <a:buNone/>
            </a:pPr>
            <a:r>
              <a:rPr lang="en-US" sz="2400" u="sng" dirty="0"/>
              <a:t>State ex rel. STC v. Briscoe, 451 S.W.2d 1 (Mo. 1970)</a:t>
            </a:r>
          </a:p>
        </p:txBody>
      </p:sp>
      <p:sp>
        <p:nvSpPr>
          <p:cNvPr id="5" name="Title 1"/>
          <p:cNvSpPr txBox="1">
            <a:spLocks/>
          </p:cNvSpPr>
          <p:nvPr/>
        </p:nvSpPr>
        <p:spPr>
          <a:xfrm>
            <a:off x="1284741" y="354237"/>
            <a:ext cx="8785691" cy="451879"/>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solidFill>
                <a:schemeClr val="tx1"/>
              </a:solidFill>
            </a:endParaRPr>
          </a:p>
        </p:txBody>
      </p:sp>
    </p:spTree>
    <p:extLst>
      <p:ext uri="{BB962C8B-B14F-4D97-AF65-F5344CB8AC3E}">
        <p14:creationId xmlns:p14="http://schemas.microsoft.com/office/powerpoint/2010/main" val="22886119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352540" y="295729"/>
            <a:ext cx="838199" cy="767687"/>
          </a:xfrm>
        </p:spPr>
        <p:txBody>
          <a:bodyPr vert="horz" lIns="91440" tIns="45720" rIns="91440" bIns="45720" rtlCol="0" anchor="b">
            <a:normAutofit/>
          </a:bodyPr>
          <a:lstStyle/>
          <a:p>
            <a:pPr defTabSz="914400">
              <a:spcAft>
                <a:spcPts val="600"/>
              </a:spcAft>
            </a:pPr>
            <a:fld id="{D57F1E4F-1CFF-5643-939E-02111984F565}" type="slidenum">
              <a:rPr lang="en-US" smtClean="0"/>
              <a:pPr defTabSz="914400">
                <a:spcAft>
                  <a:spcPts val="600"/>
                </a:spcAft>
              </a:pPr>
              <a:t>13</a:t>
            </a:fld>
            <a:endParaRPr lang="en-US"/>
          </a:p>
        </p:txBody>
      </p:sp>
      <p:pic>
        <p:nvPicPr>
          <p:cNvPr id="2" name="Content Placeholder 7">
            <a:extLst>
              <a:ext uri="{FF2B5EF4-FFF2-40B4-BE49-F238E27FC236}">
                <a16:creationId xmlns:a16="http://schemas.microsoft.com/office/drawing/2014/main" id="{8808B304-F85B-87D3-3885-67541D604103}"/>
              </a:ext>
            </a:extLst>
          </p:cNvPr>
          <p:cNvPicPr>
            <a:picLocks noChangeAspect="1"/>
          </p:cNvPicPr>
          <p:nvPr/>
        </p:nvPicPr>
        <p:blipFill>
          <a:blip r:embed="rId4">
            <a:extLst>
              <a:ext uri="{28A0092B-C50C-407E-A947-70E740481C1C}">
                <a14:useLocalDpi xmlns:a14="http://schemas.microsoft.com/office/drawing/2010/main" val="0"/>
              </a:ext>
            </a:extLst>
          </a:blip>
          <a:srcRect l="2561" r="-2" b="-2"/>
          <a:stretch>
            <a:fillRect/>
          </a:stretch>
        </p:blipFill>
        <p:spPr>
          <a:xfrm>
            <a:off x="470309" y="1767393"/>
            <a:ext cx="3957313" cy="3045992"/>
          </a:xfrm>
          <a:prstGeom prst="rect">
            <a:avLst/>
          </a:prstGeom>
          <a:effectLst>
            <a:outerShdw blurRad="50800" dist="38100" dir="5400000" algn="t" rotWithShape="0">
              <a:prstClr val="black">
                <a:alpha val="43000"/>
              </a:prstClr>
            </a:outerShdw>
          </a:effectLst>
        </p:spPr>
      </p:pic>
      <p:sp>
        <p:nvSpPr>
          <p:cNvPr id="6" name="Content Placeholder 2"/>
          <p:cNvSpPr txBox="1">
            <a:spLocks/>
          </p:cNvSpPr>
          <p:nvPr/>
        </p:nvSpPr>
        <p:spPr>
          <a:xfrm>
            <a:off x="4307305" y="1363328"/>
            <a:ext cx="6994107" cy="575631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lnSpc>
                <a:spcPct val="90000"/>
              </a:lnSpc>
            </a:pPr>
            <a:endParaRPr lang="en-US" sz="1700" dirty="0"/>
          </a:p>
          <a:p>
            <a:pPr lvl="1">
              <a:lnSpc>
                <a:spcPct val="90000"/>
              </a:lnSpc>
              <a:buFont typeface="Wingdings" panose="05000000000000000000" pitchFamily="2" charset="2"/>
              <a:buChar char="Ø"/>
            </a:pPr>
            <a:r>
              <a:rPr lang="en-US" sz="2400" dirty="0">
                <a:effectLst/>
                <a:latin typeface="Century Gothic" panose="020B0502020202020204" pitchFamily="34" charset="0"/>
                <a:ea typeface="Times New Roman" panose="02020603050405020304" pitchFamily="18" charset="0"/>
              </a:rPr>
              <a:t>The Commission has the duty and right to exercise general supervision over all county assessing officers and county boards of equalization.  </a:t>
            </a:r>
          </a:p>
          <a:p>
            <a:pPr lvl="1">
              <a:lnSpc>
                <a:spcPct val="90000"/>
              </a:lnSpc>
              <a:buFont typeface="Wingdings" panose="05000000000000000000" pitchFamily="2" charset="2"/>
              <a:buChar char="Ø"/>
            </a:pPr>
            <a:r>
              <a:rPr lang="en-US" sz="2400" dirty="0">
                <a:effectLst/>
                <a:latin typeface="Century Gothic" panose="020B0502020202020204" pitchFamily="34" charset="0"/>
                <a:ea typeface="Times New Roman" panose="02020603050405020304" pitchFamily="18" charset="0"/>
              </a:rPr>
              <a:t>The Commission is required to enforce all laws relating to the general property tax.  </a:t>
            </a:r>
          </a:p>
          <a:p>
            <a:pPr lvl="1">
              <a:lnSpc>
                <a:spcPct val="90000"/>
              </a:lnSpc>
              <a:buFont typeface="Wingdings" panose="05000000000000000000" pitchFamily="2" charset="2"/>
              <a:buChar char="Ø"/>
            </a:pPr>
            <a:r>
              <a:rPr lang="en-US" sz="2400" dirty="0">
                <a:effectLst/>
                <a:latin typeface="Century Gothic" panose="020B0502020202020204" pitchFamily="34" charset="0"/>
                <a:ea typeface="Times New Roman" panose="02020603050405020304" pitchFamily="18" charset="0"/>
              </a:rPr>
              <a:t>The Commission has powers commensurate with its responsibility and may issue orders designed to enforce the law.  </a:t>
            </a:r>
          </a:p>
          <a:p>
            <a:pPr marL="457200" lvl="1" indent="0">
              <a:lnSpc>
                <a:spcPct val="90000"/>
              </a:lnSpc>
              <a:buNone/>
            </a:pPr>
            <a:r>
              <a:rPr lang="en-US" sz="2400" u="sng" dirty="0">
                <a:effectLst/>
                <a:latin typeface="Century Gothic" panose="020B0502020202020204" pitchFamily="34" charset="0"/>
                <a:ea typeface="Times New Roman" panose="02020603050405020304" pitchFamily="18" charset="0"/>
              </a:rPr>
              <a:t>State ex rel. </a:t>
            </a:r>
            <a:r>
              <a:rPr lang="en-US" sz="2400" u="sng" dirty="0" err="1">
                <a:effectLst/>
                <a:latin typeface="Century Gothic" panose="020B0502020202020204" pitchFamily="34" charset="0"/>
                <a:ea typeface="Times New Roman" panose="02020603050405020304" pitchFamily="18" charset="0"/>
              </a:rPr>
              <a:t>Cassilly</a:t>
            </a:r>
            <a:r>
              <a:rPr lang="en-US" sz="2400" u="sng" dirty="0">
                <a:effectLst/>
                <a:latin typeface="Century Gothic" panose="020B0502020202020204" pitchFamily="34" charset="0"/>
                <a:ea typeface="Times New Roman" panose="02020603050405020304" pitchFamily="18" charset="0"/>
              </a:rPr>
              <a:t> v. </a:t>
            </a:r>
            <a:r>
              <a:rPr lang="en-US" sz="2400" u="sng" dirty="0" err="1">
                <a:effectLst/>
                <a:latin typeface="Century Gothic" panose="020B0502020202020204" pitchFamily="34" charset="0"/>
                <a:ea typeface="Times New Roman" panose="02020603050405020304" pitchFamily="18" charset="0"/>
              </a:rPr>
              <a:t>Riney</a:t>
            </a:r>
            <a:r>
              <a:rPr lang="en-US" sz="2400" u="sng" dirty="0">
                <a:effectLst/>
                <a:latin typeface="Century Gothic" panose="020B0502020202020204" pitchFamily="34" charset="0"/>
                <a:ea typeface="Times New Roman" panose="02020603050405020304" pitchFamily="18" charset="0"/>
              </a:rPr>
              <a:t>, 576 S.W.2d 325 (Mo. 1979)</a:t>
            </a:r>
            <a:endParaRPr lang="en-US" sz="2400" dirty="0">
              <a:latin typeface="Century Gothic" panose="020B0502020202020204" pitchFamily="34" charset="0"/>
            </a:endParaRPr>
          </a:p>
        </p:txBody>
      </p:sp>
      <p:sp>
        <p:nvSpPr>
          <p:cNvPr id="5" name="Title 1"/>
          <p:cNvSpPr txBox="1">
            <a:spLocks/>
          </p:cNvSpPr>
          <p:nvPr/>
        </p:nvSpPr>
        <p:spPr>
          <a:xfrm>
            <a:off x="1284741" y="354237"/>
            <a:ext cx="8785691" cy="451879"/>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solidFill>
                <a:schemeClr val="tx1"/>
              </a:solidFill>
            </a:endParaRPr>
          </a:p>
        </p:txBody>
      </p:sp>
    </p:spTree>
    <p:extLst>
      <p:ext uri="{BB962C8B-B14F-4D97-AF65-F5344CB8AC3E}">
        <p14:creationId xmlns:p14="http://schemas.microsoft.com/office/powerpoint/2010/main" val="150282116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0" name="Rectangle 1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Slide Number Placeholder 3"/>
          <p:cNvSpPr>
            <a:spLocks noGrp="1"/>
          </p:cNvSpPr>
          <p:nvPr>
            <p:ph type="sldNum" sz="quarter" idx="12"/>
          </p:nvPr>
        </p:nvSpPr>
        <p:spPr>
          <a:xfrm>
            <a:off x="10352540" y="295729"/>
            <a:ext cx="838199" cy="767687"/>
          </a:xfrm>
        </p:spPr>
        <p:txBody>
          <a:bodyPr vert="horz" lIns="91440" tIns="45720" rIns="91440" bIns="45720" rtlCol="0" anchor="b">
            <a:normAutofit/>
          </a:bodyPr>
          <a:lstStyle/>
          <a:p>
            <a:pPr>
              <a:spcAft>
                <a:spcPts val="600"/>
              </a:spcAft>
            </a:pPr>
            <a:fld id="{D57F1E4F-1CFF-5643-939E-02111984F565}" type="slidenum">
              <a:rPr lang="en-US">
                <a:solidFill>
                  <a:srgbClr val="FFFFFF"/>
                </a:solidFill>
              </a:rPr>
              <a:pPr>
                <a:spcAft>
                  <a:spcPts val="600"/>
                </a:spcAft>
              </a:pPr>
              <a:t>14</a:t>
            </a:fld>
            <a:endParaRPr lang="en-US">
              <a:solidFill>
                <a:srgbClr val="FFFFFF"/>
              </a:solidFill>
            </a:endParaRPr>
          </a:p>
        </p:txBody>
      </p:sp>
      <p:sp>
        <p:nvSpPr>
          <p:cNvPr id="21"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2" name="Freeform: Shape 21">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6" name="Content Placeholder 2"/>
          <p:cNvSpPr txBox="1">
            <a:spLocks/>
          </p:cNvSpPr>
          <p:nvPr/>
        </p:nvSpPr>
        <p:spPr>
          <a:xfrm>
            <a:off x="1103312" y="2097088"/>
            <a:ext cx="8946541" cy="4151312"/>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lnSpc>
                <a:spcPct val="90000"/>
              </a:lnSpc>
            </a:pPr>
            <a:endParaRPr lang="en-US" sz="1500" dirty="0"/>
          </a:p>
          <a:p>
            <a:pPr marL="457200" lvl="1" indent="0">
              <a:lnSpc>
                <a:spcPct val="90000"/>
              </a:lnSpc>
            </a:pPr>
            <a:r>
              <a:rPr lang="en-US" sz="2400" dirty="0"/>
              <a:t>Section 138.400.2:  “It shall be the duty of the state tax commission to require of clerks of the several county commissions of this state and of the assessor in St. Louis City to keep up the aggregate valuation of real and tangible personal property in their respective counties as fixed by the state tax commission . . . “</a:t>
            </a:r>
          </a:p>
          <a:p>
            <a:pPr marL="457200" lvl="1" indent="0">
              <a:lnSpc>
                <a:spcPct val="90000"/>
              </a:lnSpc>
            </a:pPr>
            <a:endParaRPr lang="en-US" sz="2400" dirty="0"/>
          </a:p>
          <a:p>
            <a:pPr marL="457200" lvl="1" indent="0">
              <a:lnSpc>
                <a:spcPct val="90000"/>
              </a:lnSpc>
            </a:pPr>
            <a:r>
              <a:rPr lang="en-US" sz="2400" dirty="0"/>
              <a:t>Section 138.400.3:  “In any case where the final valuation fixed by a county board of equalization . . . differs materially from the valuation fixed by the commission, such county board of equalization may be called back into session by order of the state tax commission . . . “</a:t>
            </a:r>
          </a:p>
        </p:txBody>
      </p:sp>
      <p:sp>
        <p:nvSpPr>
          <p:cNvPr id="5" name="Title 1"/>
          <p:cNvSpPr txBox="1">
            <a:spLocks/>
          </p:cNvSpPr>
          <p:nvPr/>
        </p:nvSpPr>
        <p:spPr>
          <a:xfrm>
            <a:off x="1141413" y="618518"/>
            <a:ext cx="9905998" cy="147857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solidFill>
                <a:schemeClr val="tx1"/>
              </a:solidFill>
            </a:endParaRPr>
          </a:p>
        </p:txBody>
      </p:sp>
    </p:spTree>
    <p:extLst>
      <p:ext uri="{BB962C8B-B14F-4D97-AF65-F5344CB8AC3E}">
        <p14:creationId xmlns:p14="http://schemas.microsoft.com/office/powerpoint/2010/main" val="41605779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02111984F565}" type="slidenum">
              <a:rPr lang="en-US" smtClean="0"/>
              <a:t>15</a:t>
            </a:fld>
            <a:endParaRPr lang="en-US" dirty="0"/>
          </a:p>
        </p:txBody>
      </p:sp>
      <p:sp>
        <p:nvSpPr>
          <p:cNvPr id="5" name="Title 1"/>
          <p:cNvSpPr txBox="1">
            <a:spLocks/>
          </p:cNvSpPr>
          <p:nvPr/>
        </p:nvSpPr>
        <p:spPr>
          <a:xfrm>
            <a:off x="1141413" y="618518"/>
            <a:ext cx="9905998" cy="147857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solidFill>
                <a:schemeClr val="tx1"/>
              </a:solidFill>
            </a:endParaRPr>
          </a:p>
        </p:txBody>
      </p:sp>
      <p:sp>
        <p:nvSpPr>
          <p:cNvPr id="6" name="Content Placeholder 2"/>
          <p:cNvSpPr txBox="1">
            <a:spLocks/>
          </p:cNvSpPr>
          <p:nvPr/>
        </p:nvSpPr>
        <p:spPr>
          <a:xfrm>
            <a:off x="1141412" y="2249487"/>
            <a:ext cx="9905999" cy="354171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lgn="ctr">
              <a:buFont typeface="Wingdings 3" charset="2"/>
              <a:buNone/>
            </a:pPr>
            <a:endParaRPr lang="en-US" dirty="0"/>
          </a:p>
          <a:p>
            <a:pPr lvl="1" algn="ctr"/>
            <a:r>
              <a:rPr lang="en-US" sz="4000" dirty="0"/>
              <a:t>Powers and Duties of a </a:t>
            </a:r>
          </a:p>
          <a:p>
            <a:pPr marL="457200" lvl="1" indent="0" algn="ctr">
              <a:buNone/>
            </a:pPr>
            <a:r>
              <a:rPr lang="en-US" sz="4000" dirty="0"/>
              <a:t>Board of Equalization</a:t>
            </a:r>
          </a:p>
        </p:txBody>
      </p:sp>
    </p:spTree>
    <p:extLst>
      <p:ext uri="{BB962C8B-B14F-4D97-AF65-F5344CB8AC3E}">
        <p14:creationId xmlns:p14="http://schemas.microsoft.com/office/powerpoint/2010/main" val="216880174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57F1E4F-1CFF-5643-939E-02111984F565}" type="slidenum">
              <a:rPr lang="en-US" smtClean="0"/>
              <a:t>16</a:t>
            </a:fld>
            <a:endParaRPr lang="en-US" dirty="0"/>
          </a:p>
        </p:txBody>
      </p:sp>
      <p:pic>
        <p:nvPicPr>
          <p:cNvPr id="15" name="Picture 14"/>
          <p:cNvPicPr>
            <a:picLocks noChangeAspect="1"/>
          </p:cNvPicPr>
          <p:nvPr/>
        </p:nvPicPr>
        <p:blipFill>
          <a:blip r:embed="rId3"/>
          <a:stretch>
            <a:fillRect/>
          </a:stretch>
        </p:blipFill>
        <p:spPr>
          <a:xfrm>
            <a:off x="3934122" y="45273"/>
            <a:ext cx="6464189" cy="6622228"/>
          </a:xfrm>
          <a:prstGeom prst="rect">
            <a:avLst/>
          </a:prstGeom>
        </p:spPr>
      </p:pic>
      <p:sp>
        <p:nvSpPr>
          <p:cNvPr id="8" name="Title 1"/>
          <p:cNvSpPr txBox="1">
            <a:spLocks/>
          </p:cNvSpPr>
          <p:nvPr/>
        </p:nvSpPr>
        <p:spPr>
          <a:xfrm>
            <a:off x="1146705" y="609601"/>
            <a:ext cx="1139295" cy="76199"/>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3200" dirty="0">
              <a:solidFill>
                <a:schemeClr val="tx1"/>
              </a:solidFill>
            </a:endParaRPr>
          </a:p>
        </p:txBody>
      </p:sp>
      <p:sp>
        <p:nvSpPr>
          <p:cNvPr id="10" name="Text Placeholder 3"/>
          <p:cNvSpPr txBox="1">
            <a:spLocks/>
          </p:cNvSpPr>
          <p:nvPr/>
        </p:nvSpPr>
        <p:spPr>
          <a:xfrm>
            <a:off x="741726" y="1063416"/>
            <a:ext cx="2565659" cy="3541714"/>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sz="2400" dirty="0"/>
              <a:t>Steps in the property assessment appeal process</a:t>
            </a:r>
          </a:p>
        </p:txBody>
      </p:sp>
    </p:spTree>
    <p:extLst>
      <p:ext uri="{BB962C8B-B14F-4D97-AF65-F5344CB8AC3E}">
        <p14:creationId xmlns:p14="http://schemas.microsoft.com/office/powerpoint/2010/main" val="298154755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02111984F565}" type="slidenum">
              <a:rPr lang="en-US" smtClean="0"/>
              <a:t>17</a:t>
            </a:fld>
            <a:endParaRPr lang="en-US" dirty="0"/>
          </a:p>
        </p:txBody>
      </p:sp>
      <p:sp>
        <p:nvSpPr>
          <p:cNvPr id="3" name="Title 1"/>
          <p:cNvSpPr txBox="1">
            <a:spLocks/>
          </p:cNvSpPr>
          <p:nvPr/>
        </p:nvSpPr>
        <p:spPr>
          <a:xfrm>
            <a:off x="1146705" y="609601"/>
            <a:ext cx="333179" cy="50186"/>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p>
        </p:txBody>
      </p:sp>
      <p:sp>
        <p:nvSpPr>
          <p:cNvPr id="4" name="Text Placeholder 3"/>
          <p:cNvSpPr txBox="1">
            <a:spLocks/>
          </p:cNvSpPr>
          <p:nvPr/>
        </p:nvSpPr>
        <p:spPr>
          <a:xfrm>
            <a:off x="219195" y="1128211"/>
            <a:ext cx="3856037" cy="3541714"/>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sz="2800" dirty="0"/>
              <a:t>Timeline for processing appeals</a:t>
            </a:r>
          </a:p>
        </p:txBody>
      </p:sp>
      <p:graphicFrame>
        <p:nvGraphicFramePr>
          <p:cNvPr id="5" name="Content Placeholder 4"/>
          <p:cNvGraphicFramePr>
            <a:graphicFrameLocks noChangeAspect="1"/>
          </p:cNvGraphicFramePr>
          <p:nvPr>
            <p:extLst>
              <p:ext uri="{D42A27DB-BD31-4B8C-83A1-F6EECF244321}">
                <p14:modId xmlns:p14="http://schemas.microsoft.com/office/powerpoint/2010/main" val="1420537203"/>
              </p:ext>
            </p:extLst>
          </p:nvPr>
        </p:nvGraphicFramePr>
        <p:xfrm>
          <a:off x="2839452" y="150558"/>
          <a:ext cx="7379719" cy="6537171"/>
        </p:xfrm>
        <a:graphic>
          <a:graphicData uri="http://schemas.openxmlformats.org/presentationml/2006/ole">
            <mc:AlternateContent xmlns:mc="http://schemas.openxmlformats.org/markup-compatibility/2006">
              <mc:Choice xmlns:v="urn:schemas-microsoft-com:vml" Requires="v">
                <p:oleObj name="Acrobat Document" r:id="rId3" imgW="4828877" imgH="4676422" progId="AcroExch.Document.DC">
                  <p:embed/>
                </p:oleObj>
              </mc:Choice>
              <mc:Fallback>
                <p:oleObj name="Acrobat Document" r:id="rId3" imgW="4828877" imgH="4676422" progId="AcroExch.Document.DC">
                  <p:embed/>
                  <p:pic>
                    <p:nvPicPr>
                      <p:cNvPr id="5" name="Content Placeholder 4"/>
                      <p:cNvPicPr/>
                      <p:nvPr/>
                    </p:nvPicPr>
                    <p:blipFill>
                      <a:blip r:embed="rId4"/>
                      <a:stretch>
                        <a:fillRect/>
                      </a:stretch>
                    </p:blipFill>
                    <p:spPr>
                      <a:xfrm>
                        <a:off x="2839452" y="150558"/>
                        <a:ext cx="7379719" cy="6537171"/>
                      </a:xfrm>
                      <a:prstGeom prst="rect">
                        <a:avLst/>
                      </a:prstGeom>
                    </p:spPr>
                  </p:pic>
                </p:oleObj>
              </mc:Fallback>
            </mc:AlternateContent>
          </a:graphicData>
        </a:graphic>
      </p:graphicFrame>
    </p:spTree>
    <p:extLst>
      <p:ext uri="{BB962C8B-B14F-4D97-AF65-F5344CB8AC3E}">
        <p14:creationId xmlns:p14="http://schemas.microsoft.com/office/powerpoint/2010/main" val="11370885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02111984F565}" type="slidenum">
              <a:rPr lang="en-US" smtClean="0"/>
              <a:t>18</a:t>
            </a:fld>
            <a:endParaRPr lang="en-US" dirty="0"/>
          </a:p>
        </p:txBody>
      </p:sp>
      <p:sp>
        <p:nvSpPr>
          <p:cNvPr id="5" name="Title 1"/>
          <p:cNvSpPr txBox="1">
            <a:spLocks/>
          </p:cNvSpPr>
          <p:nvPr/>
        </p:nvSpPr>
        <p:spPr>
          <a:xfrm>
            <a:off x="1141413" y="618518"/>
            <a:ext cx="9905998" cy="147857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solidFill>
                <a:schemeClr val="tx1"/>
              </a:solidFill>
            </a:endParaRPr>
          </a:p>
        </p:txBody>
      </p:sp>
      <p:sp>
        <p:nvSpPr>
          <p:cNvPr id="6" name="Content Placeholder 2"/>
          <p:cNvSpPr txBox="1">
            <a:spLocks/>
          </p:cNvSpPr>
          <p:nvPr/>
        </p:nvSpPr>
        <p:spPr>
          <a:xfrm>
            <a:off x="1141413" y="948224"/>
            <a:ext cx="9905999" cy="542912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lgn="ctr">
              <a:buFont typeface="Wingdings 3" charset="2"/>
              <a:buNone/>
            </a:pPr>
            <a:endParaRPr lang="en-US" dirty="0"/>
          </a:p>
          <a:p>
            <a:pPr marL="457200" lvl="1" indent="0" algn="ctr">
              <a:buNone/>
            </a:pPr>
            <a:endParaRPr lang="en-US" sz="4000" dirty="0"/>
          </a:p>
        </p:txBody>
      </p:sp>
      <p:sp>
        <p:nvSpPr>
          <p:cNvPr id="3" name="TextBox 2">
            <a:extLst>
              <a:ext uri="{FF2B5EF4-FFF2-40B4-BE49-F238E27FC236}">
                <a16:creationId xmlns:a16="http://schemas.microsoft.com/office/drawing/2014/main" id="{D8015673-A8EE-C258-7D29-33D487DE2A45}"/>
              </a:ext>
            </a:extLst>
          </p:cNvPr>
          <p:cNvSpPr txBox="1"/>
          <p:nvPr/>
        </p:nvSpPr>
        <p:spPr>
          <a:xfrm>
            <a:off x="806116" y="480647"/>
            <a:ext cx="9649326" cy="5632311"/>
          </a:xfrm>
          <a:prstGeom prst="rect">
            <a:avLst/>
          </a:prstGeom>
          <a:noFill/>
        </p:spPr>
        <p:txBody>
          <a:bodyPr wrap="square">
            <a:spAutoFit/>
          </a:bodyPr>
          <a:lstStyle/>
          <a:p>
            <a:pPr marL="0" lvl="0" indent="0">
              <a:buNone/>
            </a:pPr>
            <a:r>
              <a:rPr lang="en-US" sz="1800" b="1" dirty="0"/>
              <a:t>Powers and Duties of the BOE</a:t>
            </a:r>
          </a:p>
          <a:p>
            <a:pPr lvl="0"/>
            <a:r>
              <a:rPr lang="en-US" sz="1800" b="1" dirty="0"/>
              <a:t>Equalize Assessments</a:t>
            </a:r>
            <a:r>
              <a:rPr lang="en-US" sz="1800" dirty="0"/>
              <a:t>.  The BOE is to raise or lower valuations believed to have been valued below or above the real value for the property.  §138.050, §138.100 &amp; §138.150. </a:t>
            </a:r>
          </a:p>
          <a:p>
            <a:r>
              <a:rPr lang="en-US" sz="1800" b="1" dirty="0"/>
              <a:t>Hear Appeals.</a:t>
            </a:r>
            <a:r>
              <a:rPr lang="en-US" sz="1800" dirty="0"/>
              <a:t>  The BOE is required to hear complaints and appeals</a:t>
            </a:r>
            <a:r>
              <a:rPr lang="en-US" sz="1800" b="1" dirty="0"/>
              <a:t> </a:t>
            </a:r>
            <a:r>
              <a:rPr lang="en-US" sz="1800" dirty="0"/>
              <a:t>from the assessments made by the Assessor</a:t>
            </a:r>
            <a:r>
              <a:rPr lang="en-US" sz="1800" b="1" dirty="0"/>
              <a:t> </a:t>
            </a:r>
            <a:r>
              <a:rPr lang="en-US" sz="1800" dirty="0"/>
              <a:t>and to</a:t>
            </a:r>
            <a:r>
              <a:rPr lang="en-US" sz="1800" b="1" dirty="0"/>
              <a:t> </a:t>
            </a:r>
            <a:r>
              <a:rPr lang="en-US" sz="1800" dirty="0"/>
              <a:t>adjust and correct the assessment accordingly.   §138.060.</a:t>
            </a:r>
          </a:p>
          <a:p>
            <a:r>
              <a:rPr lang="en-US" sz="1800" b="1" dirty="0"/>
              <a:t>Determine Appeals &amp; Keep Record.</a:t>
            </a:r>
            <a:r>
              <a:rPr lang="en-US" sz="1800" dirty="0"/>
              <a:t>  The board shall hear and determine all appeals</a:t>
            </a:r>
            <a:r>
              <a:rPr lang="en-US" sz="1800" b="1" dirty="0"/>
              <a:t> </a:t>
            </a:r>
            <a:r>
              <a:rPr lang="en-US" sz="1800" dirty="0"/>
              <a:t>summarily, and the Clerk is to keep a record of its proceedings.  §138.060.</a:t>
            </a:r>
          </a:p>
          <a:p>
            <a:r>
              <a:rPr lang="en-US" sz="1800" b="1" dirty="0"/>
              <a:t>Add Omitted Property</a:t>
            </a:r>
            <a:r>
              <a:rPr lang="en-US" sz="1800" dirty="0"/>
              <a:t>.  If the assessor notifies the BOE of any property which has been omitted from the tax rolls, the BOE shall add and assess such property.  §138.070 &amp; §138.150.</a:t>
            </a:r>
          </a:p>
          <a:p>
            <a:r>
              <a:rPr lang="en-US" sz="1800" b="1" dirty="0"/>
              <a:t>Provide notice</a:t>
            </a:r>
            <a:r>
              <a:rPr lang="en-US" sz="1800" dirty="0"/>
              <a:t> to the taxpayer when omitted property is added or if the existing property’s assessment is increased.  If the board proposes to increase any assessment or to assess any omitted property, it shall give notice by personal notice, by mail, or if the address of the person, agent or representative is unknown, then by publication. §138.050, §138.070, &amp; §138.100.</a:t>
            </a:r>
          </a:p>
          <a:p>
            <a:r>
              <a:rPr lang="en-US" sz="1800" b="1" dirty="0"/>
              <a:t>Issue Subpoenas.  </a:t>
            </a:r>
            <a:r>
              <a:rPr lang="en-US" sz="1800" dirty="0"/>
              <a:t>The board may subpoena witnesses and order the production of books and papers, and any member may administer oaths in relation to any matter within its jurisdiction.  §138.040 &amp; §138.170. </a:t>
            </a:r>
          </a:p>
        </p:txBody>
      </p:sp>
    </p:spTree>
    <p:extLst>
      <p:ext uri="{BB962C8B-B14F-4D97-AF65-F5344CB8AC3E}">
        <p14:creationId xmlns:p14="http://schemas.microsoft.com/office/powerpoint/2010/main" val="344980064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3"/>
          <p:cNvSpPr txBox="1">
            <a:spLocks/>
          </p:cNvSpPr>
          <p:nvPr/>
        </p:nvSpPr>
        <p:spPr>
          <a:xfrm>
            <a:off x="308657" y="1063416"/>
            <a:ext cx="2222137" cy="3673094"/>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dirty="0"/>
              <a:t>Concepts relating to property assessments</a:t>
            </a:r>
          </a:p>
        </p:txBody>
      </p:sp>
      <p:sp>
        <p:nvSpPr>
          <p:cNvPr id="3" name="Content Placeholder 2"/>
          <p:cNvSpPr>
            <a:spLocks noGrp="1"/>
          </p:cNvSpPr>
          <p:nvPr>
            <p:ph idx="1"/>
          </p:nvPr>
        </p:nvSpPr>
        <p:spPr>
          <a:xfrm>
            <a:off x="2530794" y="1063416"/>
            <a:ext cx="9043585" cy="5586767"/>
          </a:xfrm>
        </p:spPr>
        <p:txBody>
          <a:bodyPr>
            <a:normAutofit fontScale="85000" lnSpcReduction="10000"/>
          </a:bodyPr>
          <a:lstStyle/>
          <a:p>
            <a:r>
              <a:rPr lang="en-US" dirty="0"/>
              <a:t>Appraised Value:  the property’s market value based upon one or more of the three approved approaches to determining value</a:t>
            </a:r>
          </a:p>
          <a:p>
            <a:r>
              <a:rPr lang="en-US" dirty="0"/>
              <a:t>Assessed Value:  the property’s value on which taxes are calculated, determined by multiplying the appraised value by the statutorily-mandated assessment ratio (agricultural = 12%; residential = 19%; commercial = 32%; personal property = 33-1/3%</a:t>
            </a:r>
          </a:p>
          <a:p>
            <a:r>
              <a:rPr lang="en-US" dirty="0"/>
              <a:t>Burden of Proof: generally, the Taxpayer has the burden of proving his or her opinion of the property’s value is correct, except for residential property where the valuation increased more than 15%</a:t>
            </a:r>
          </a:p>
          <a:p>
            <a:r>
              <a:rPr lang="en-US" dirty="0"/>
              <a:t>Cost approach:  the method of using the reproduction cost or the replacement cost of the property and subtracting depreciation to estimate value </a:t>
            </a:r>
          </a:p>
          <a:p>
            <a:r>
              <a:rPr lang="en-US" dirty="0"/>
              <a:t>Income approach:  the method of using income and expenses and applying an appropriate capitalization rate to estimate value</a:t>
            </a:r>
          </a:p>
          <a:p>
            <a:r>
              <a:rPr lang="en-US" dirty="0"/>
              <a:t>Sales comparison approach:  the method of valuing property based upon comparisons to similar properties and making positive and negative adjustments to the comparable properties to arrive at a range of values</a:t>
            </a:r>
          </a:p>
          <a:p>
            <a:r>
              <a:rPr lang="en-US" dirty="0"/>
              <a:t>True Value in Money or TVM:  the market value of the property or what a reasonable purchaser would expect to have to pay to purchase the particular property in an arm’s-length, open-market transaction</a:t>
            </a:r>
          </a:p>
        </p:txBody>
      </p:sp>
      <p:sp>
        <p:nvSpPr>
          <p:cNvPr id="5" name="Slide Number Placeholder 4"/>
          <p:cNvSpPr>
            <a:spLocks noGrp="1"/>
          </p:cNvSpPr>
          <p:nvPr>
            <p:ph type="sldNum" sz="quarter" idx="12"/>
          </p:nvPr>
        </p:nvSpPr>
        <p:spPr/>
        <p:txBody>
          <a:bodyPr/>
          <a:lstStyle/>
          <a:p>
            <a:fld id="{D57F1E4F-1CFF-5643-939E-02111984F565}" type="slidenum">
              <a:rPr lang="en-US" smtClean="0"/>
              <a:t>19</a:t>
            </a:fld>
            <a:endParaRPr lang="en-US" dirty="0"/>
          </a:p>
        </p:txBody>
      </p:sp>
      <p:sp>
        <p:nvSpPr>
          <p:cNvPr id="9" name="Title 1"/>
          <p:cNvSpPr txBox="1">
            <a:spLocks/>
          </p:cNvSpPr>
          <p:nvPr/>
        </p:nvSpPr>
        <p:spPr>
          <a:xfrm>
            <a:off x="1146705" y="609601"/>
            <a:ext cx="273021" cy="292767"/>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3200" dirty="0"/>
          </a:p>
        </p:txBody>
      </p:sp>
    </p:spTree>
    <p:extLst>
      <p:ext uri="{BB962C8B-B14F-4D97-AF65-F5344CB8AC3E}">
        <p14:creationId xmlns:p14="http://schemas.microsoft.com/office/powerpoint/2010/main" val="269272077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15" name="Freeform: Shape 14">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Slide Number Placeholder 3"/>
          <p:cNvSpPr>
            <a:spLocks noGrp="1"/>
          </p:cNvSpPr>
          <p:nvPr>
            <p:ph type="sldNum" sz="quarter" idx="12"/>
          </p:nvPr>
        </p:nvSpPr>
        <p:spPr>
          <a:xfrm>
            <a:off x="10352540" y="295729"/>
            <a:ext cx="838199" cy="767687"/>
          </a:xfrm>
        </p:spPr>
        <p:txBody>
          <a:bodyPr vert="horz" lIns="91440" tIns="45720" rIns="91440" bIns="45720" rtlCol="0" anchor="b">
            <a:normAutofit/>
          </a:bodyPr>
          <a:lstStyle/>
          <a:p>
            <a:pPr>
              <a:spcAft>
                <a:spcPts val="600"/>
              </a:spcAft>
            </a:pPr>
            <a:fld id="{D57F1E4F-1CFF-5643-939E-02111984F565}" type="slidenum">
              <a:rPr lang="en-US">
                <a:solidFill>
                  <a:srgbClr val="FFFFFF"/>
                </a:solidFill>
              </a:rPr>
              <a:pPr>
                <a:spcAft>
                  <a:spcPts val="600"/>
                </a:spcAft>
              </a:pPr>
              <a:t>2</a:t>
            </a:fld>
            <a:endParaRPr lang="en-US">
              <a:solidFill>
                <a:srgbClr val="FFFFFF"/>
              </a:solidFill>
            </a:endParaRPr>
          </a:p>
        </p:txBody>
      </p:sp>
      <p:sp>
        <p:nvSpPr>
          <p:cNvPr id="5" name="Title 1"/>
          <p:cNvSpPr txBox="1">
            <a:spLocks/>
          </p:cNvSpPr>
          <p:nvPr/>
        </p:nvSpPr>
        <p:spPr>
          <a:xfrm>
            <a:off x="653143" y="1645920"/>
            <a:ext cx="3522879" cy="4470821"/>
          </a:xfrm>
          <a:prstGeom prst="rect">
            <a:avLst/>
          </a:prstGeom>
        </p:spPr>
        <p:txBody>
          <a:bodyPr vert="horz" lIns="91440" tIns="45720" rIns="91440" bIns="45720" rtlCol="0" anchor="t">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spcAft>
                <a:spcPts val="600"/>
              </a:spcAft>
            </a:pPr>
            <a:r>
              <a:rPr lang="en-US">
                <a:solidFill>
                  <a:srgbClr val="FFFFFF"/>
                </a:solidFill>
              </a:rPr>
              <a:t>WELCOME!</a:t>
            </a:r>
          </a:p>
        </p:txBody>
      </p:sp>
      <p:sp>
        <p:nvSpPr>
          <p:cNvPr id="6" name="Content Placeholder 2"/>
          <p:cNvSpPr txBox="1">
            <a:spLocks/>
          </p:cNvSpPr>
          <p:nvPr/>
        </p:nvSpPr>
        <p:spPr>
          <a:xfrm>
            <a:off x="5204109" y="1645920"/>
            <a:ext cx="5919503" cy="4470821"/>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r>
              <a:rPr lang="en-US" sz="2400" dirty="0"/>
              <a:t>AGENDA</a:t>
            </a:r>
          </a:p>
          <a:p>
            <a:pPr marL="0" indent="0"/>
            <a:endParaRPr lang="en-US" sz="2400" dirty="0"/>
          </a:p>
          <a:p>
            <a:pPr lvl="1"/>
            <a:r>
              <a:rPr lang="en-US" sz="2400" dirty="0"/>
              <a:t>The Basics of Missouri’s Assessment  Process</a:t>
            </a:r>
          </a:p>
          <a:p>
            <a:pPr lvl="1"/>
            <a:r>
              <a:rPr lang="en-US" sz="2400" dirty="0"/>
              <a:t>Powers and Duties of the State Tax Commission</a:t>
            </a:r>
          </a:p>
          <a:p>
            <a:pPr lvl="1"/>
            <a:r>
              <a:rPr lang="en-US" sz="2400" dirty="0"/>
              <a:t>Powers and Duties of a Board of Equalization</a:t>
            </a:r>
          </a:p>
          <a:p>
            <a:pPr lvl="1"/>
            <a:r>
              <a:rPr lang="en-US" sz="2400" dirty="0"/>
              <a:t>Top 5 Things to Know When Addressing a Taxpayer Appeal</a:t>
            </a:r>
          </a:p>
          <a:p>
            <a:pPr lvl="1"/>
            <a:r>
              <a:rPr lang="en-US" sz="2400" dirty="0"/>
              <a:t>Frequently Asked Questions/Hot Topics</a:t>
            </a:r>
          </a:p>
        </p:txBody>
      </p:sp>
    </p:spTree>
    <p:extLst>
      <p:ext uri="{BB962C8B-B14F-4D97-AF65-F5344CB8AC3E}">
        <p14:creationId xmlns:p14="http://schemas.microsoft.com/office/powerpoint/2010/main" val="40934735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fade">
                                      <p:cBhvr>
                                        <p:cTn id="7" dur="500"/>
                                        <p:tgtEl>
                                          <p:spTgt spid="6">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fade">
                                      <p:cBhvr>
                                        <p:cTn id="12" dur="500"/>
                                        <p:tgtEl>
                                          <p:spTgt spid="6">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Effect transition="in" filter="fade">
                                      <p:cBhvr>
                                        <p:cTn id="17" dur="500"/>
                                        <p:tgtEl>
                                          <p:spTgt spid="6">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fade">
                                      <p:cBhvr>
                                        <p:cTn id="22" dur="5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5156200" y="1667837"/>
            <a:ext cx="5891209" cy="4562139"/>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dirty="0"/>
              <a:t>Evidence of ownership to determine standing to appeal</a:t>
            </a:r>
          </a:p>
          <a:p>
            <a:r>
              <a:rPr lang="en-US" dirty="0"/>
              <a:t>Bids and estimates for repairs</a:t>
            </a:r>
          </a:p>
          <a:p>
            <a:r>
              <a:rPr lang="en-US" dirty="0"/>
              <a:t>Photographs of damage and condition</a:t>
            </a:r>
          </a:p>
          <a:p>
            <a:r>
              <a:rPr lang="en-US" dirty="0"/>
              <a:t>History of physical inspections by Assessor</a:t>
            </a:r>
          </a:p>
          <a:p>
            <a:r>
              <a:rPr lang="en-US" dirty="0"/>
              <a:t>Rent rolls and leases</a:t>
            </a:r>
          </a:p>
          <a:p>
            <a:r>
              <a:rPr lang="en-US" dirty="0"/>
              <a:t>Documentation of past income and expenses</a:t>
            </a:r>
          </a:p>
          <a:p>
            <a:r>
              <a:rPr lang="en-US" dirty="0"/>
              <a:t>Contracts and franchise agreements</a:t>
            </a:r>
          </a:p>
          <a:p>
            <a:r>
              <a:rPr lang="en-US" dirty="0"/>
              <a:t>Original cost and date placed in service</a:t>
            </a:r>
          </a:p>
          <a:p>
            <a:r>
              <a:rPr lang="en-US" dirty="0"/>
              <a:t>Professionally prepared appraisals</a:t>
            </a:r>
          </a:p>
        </p:txBody>
      </p:sp>
      <p:sp>
        <p:nvSpPr>
          <p:cNvPr id="2" name="Slide Number Placeholder 1"/>
          <p:cNvSpPr>
            <a:spLocks noGrp="1"/>
          </p:cNvSpPr>
          <p:nvPr>
            <p:ph type="sldNum" sz="quarter" idx="12"/>
          </p:nvPr>
        </p:nvSpPr>
        <p:spPr/>
        <p:txBody>
          <a:bodyPr/>
          <a:lstStyle/>
          <a:p>
            <a:fld id="{D57F1E4F-1CFF-5643-939E-02111984F565}" type="slidenum">
              <a:rPr lang="en-US" smtClean="0"/>
              <a:t>20</a:t>
            </a:fld>
            <a:endParaRPr lang="en-US" dirty="0"/>
          </a:p>
        </p:txBody>
      </p:sp>
      <p:sp>
        <p:nvSpPr>
          <p:cNvPr id="6" name="Title 1"/>
          <p:cNvSpPr txBox="1">
            <a:spLocks/>
          </p:cNvSpPr>
          <p:nvPr/>
        </p:nvSpPr>
        <p:spPr>
          <a:xfrm flipH="1">
            <a:off x="1001262" y="609601"/>
            <a:ext cx="145444" cy="304799"/>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p>
        </p:txBody>
      </p:sp>
      <p:sp>
        <p:nvSpPr>
          <p:cNvPr id="8" name="Text Placeholder 3"/>
          <p:cNvSpPr txBox="1">
            <a:spLocks/>
          </p:cNvSpPr>
          <p:nvPr/>
        </p:nvSpPr>
        <p:spPr>
          <a:xfrm>
            <a:off x="1146705" y="4511842"/>
            <a:ext cx="802411" cy="1279358"/>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a:t> </a:t>
            </a:r>
          </a:p>
        </p:txBody>
      </p:sp>
      <p:sp>
        <p:nvSpPr>
          <p:cNvPr id="10" name="Text Placeholder 3"/>
          <p:cNvSpPr txBox="1">
            <a:spLocks/>
          </p:cNvSpPr>
          <p:nvPr/>
        </p:nvSpPr>
        <p:spPr>
          <a:xfrm>
            <a:off x="589547" y="1528011"/>
            <a:ext cx="4413195" cy="4263189"/>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sz="2800" dirty="0"/>
              <a:t>Typical relevant evidence relating to valuation</a:t>
            </a:r>
          </a:p>
        </p:txBody>
      </p:sp>
    </p:spTree>
    <p:extLst>
      <p:ext uri="{BB962C8B-B14F-4D97-AF65-F5344CB8AC3E}">
        <p14:creationId xmlns:p14="http://schemas.microsoft.com/office/powerpoint/2010/main" val="100539009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ircle(in)">
                                      <p:cBhvr>
                                        <p:cTn id="7" dur="2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circle(in)">
                                      <p:cBhvr>
                                        <p:cTn id="12" dur="20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circle(in)">
                                      <p:cBhvr>
                                        <p:cTn id="17" dur="20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circle(in)">
                                      <p:cBhvr>
                                        <p:cTn id="22" dur="20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circle(in)">
                                      <p:cBhvr>
                                        <p:cTn id="27" dur="20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animEffect transition="in" filter="circle(in)">
                                      <p:cBhvr>
                                        <p:cTn id="32" dur="2000"/>
                                        <p:tgtEl>
                                          <p:spTgt spid="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1">
                                            <p:txEl>
                                              <p:pRg st="6" end="6"/>
                                            </p:txEl>
                                          </p:spTgt>
                                        </p:tgtEl>
                                        <p:attrNameLst>
                                          <p:attrName>style.visibility</p:attrName>
                                        </p:attrNameLst>
                                      </p:cBhvr>
                                      <p:to>
                                        <p:strVal val="visible"/>
                                      </p:to>
                                    </p:set>
                                    <p:animEffect transition="in" filter="circle(in)">
                                      <p:cBhvr>
                                        <p:cTn id="37" dur="2000"/>
                                        <p:tgtEl>
                                          <p:spTgt spid="1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11">
                                            <p:txEl>
                                              <p:pRg st="7" end="7"/>
                                            </p:txEl>
                                          </p:spTgt>
                                        </p:tgtEl>
                                        <p:attrNameLst>
                                          <p:attrName>style.visibility</p:attrName>
                                        </p:attrNameLst>
                                      </p:cBhvr>
                                      <p:to>
                                        <p:strVal val="visible"/>
                                      </p:to>
                                    </p:set>
                                    <p:animEffect transition="in" filter="circle(in)">
                                      <p:cBhvr>
                                        <p:cTn id="42" dur="2000"/>
                                        <p:tgtEl>
                                          <p:spTgt spid="1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11">
                                            <p:txEl>
                                              <p:pRg st="8" end="8"/>
                                            </p:txEl>
                                          </p:spTgt>
                                        </p:tgtEl>
                                        <p:attrNameLst>
                                          <p:attrName>style.visibility</p:attrName>
                                        </p:attrNameLst>
                                      </p:cBhvr>
                                      <p:to>
                                        <p:strVal val="visible"/>
                                      </p:to>
                                    </p:set>
                                    <p:animEffect transition="in" filter="circle(in)">
                                      <p:cBhvr>
                                        <p:cTn id="47" dur="20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867473" y="1957388"/>
            <a:ext cx="10193167" cy="3443287"/>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dirty="0"/>
              <a:t>Compensation:  County commissioners, county assessor, and county clerk are not entitled to additional compensation.  County surveyor and citizens who serve on the board may receive compensation if agreed by the county commission.  §138.020</a:t>
            </a:r>
          </a:p>
          <a:p>
            <a:r>
              <a:rPr lang="en-US" dirty="0"/>
              <a:t>The BOE may not reduce the valuation of property below any value fixed by the State Tax Commission.  §138.030.2</a:t>
            </a:r>
          </a:p>
          <a:p>
            <a:r>
              <a:rPr lang="en-US" dirty="0"/>
              <a:t>A majority of the BOE shall constitute a quorum.  §138.040.2</a:t>
            </a:r>
          </a:p>
          <a:p>
            <a:r>
              <a:rPr lang="en-US" dirty="0"/>
              <a:t>Hearings are informal and need not be recorded, (but the clerk shall keep an accurate record of the proceedings and orders of the board.)  §138.060</a:t>
            </a:r>
          </a:p>
        </p:txBody>
      </p:sp>
      <p:sp>
        <p:nvSpPr>
          <p:cNvPr id="2" name="Slide Number Placeholder 1"/>
          <p:cNvSpPr>
            <a:spLocks noGrp="1"/>
          </p:cNvSpPr>
          <p:nvPr>
            <p:ph type="sldNum" sz="quarter" idx="12"/>
          </p:nvPr>
        </p:nvSpPr>
        <p:spPr/>
        <p:txBody>
          <a:bodyPr/>
          <a:lstStyle/>
          <a:p>
            <a:fld id="{D57F1E4F-1CFF-5643-939E-02111984F565}" type="slidenum">
              <a:rPr lang="en-US" smtClean="0"/>
              <a:t>21</a:t>
            </a:fld>
            <a:endParaRPr lang="en-US" dirty="0"/>
          </a:p>
        </p:txBody>
      </p:sp>
      <p:sp>
        <p:nvSpPr>
          <p:cNvPr id="6" name="Title 1"/>
          <p:cNvSpPr txBox="1">
            <a:spLocks/>
          </p:cNvSpPr>
          <p:nvPr/>
        </p:nvSpPr>
        <p:spPr>
          <a:xfrm flipH="1">
            <a:off x="1001262" y="609601"/>
            <a:ext cx="145444" cy="304799"/>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p>
        </p:txBody>
      </p:sp>
      <p:sp>
        <p:nvSpPr>
          <p:cNvPr id="8" name="Text Placeholder 3"/>
          <p:cNvSpPr txBox="1">
            <a:spLocks/>
          </p:cNvSpPr>
          <p:nvPr/>
        </p:nvSpPr>
        <p:spPr>
          <a:xfrm>
            <a:off x="1146705" y="4511842"/>
            <a:ext cx="802411" cy="1279358"/>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a:t> </a:t>
            </a:r>
          </a:p>
        </p:txBody>
      </p:sp>
      <p:sp>
        <p:nvSpPr>
          <p:cNvPr id="10" name="Text Placeholder 3"/>
          <p:cNvSpPr txBox="1">
            <a:spLocks/>
          </p:cNvSpPr>
          <p:nvPr/>
        </p:nvSpPr>
        <p:spPr>
          <a:xfrm>
            <a:off x="589547" y="609602"/>
            <a:ext cx="4872790" cy="909220"/>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sz="2800" dirty="0"/>
              <a:t>Additional considerations:</a:t>
            </a:r>
          </a:p>
        </p:txBody>
      </p:sp>
    </p:spTree>
    <p:extLst>
      <p:ext uri="{BB962C8B-B14F-4D97-AF65-F5344CB8AC3E}">
        <p14:creationId xmlns:p14="http://schemas.microsoft.com/office/powerpoint/2010/main" val="163131589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ircle(in)">
                                      <p:cBhvr>
                                        <p:cTn id="7" dur="2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circle(in)">
                                      <p:cBhvr>
                                        <p:cTn id="12" dur="20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circle(in)">
                                      <p:cBhvr>
                                        <p:cTn id="17" dur="20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circle(in)">
                                      <p:cBhvr>
                                        <p:cTn id="22" dur="20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AA085689-791F-4B8F-9F30-12415B97D36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7" name="Picture 36">
            <a:extLst>
              <a:ext uri="{FF2B5EF4-FFF2-40B4-BE49-F238E27FC236}">
                <a16:creationId xmlns:a16="http://schemas.microsoft.com/office/drawing/2014/main" id="{AA3FED7F-6821-47C0-A464-E9278B24129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9" name="Oval 38">
            <a:extLst>
              <a:ext uri="{FF2B5EF4-FFF2-40B4-BE49-F238E27FC236}">
                <a16:creationId xmlns:a16="http://schemas.microsoft.com/office/drawing/2014/main" id="{8F54B2FB-3F54-4350-8D1B-F86D677CA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1" name="Picture 40">
            <a:extLst>
              <a:ext uri="{FF2B5EF4-FFF2-40B4-BE49-F238E27FC236}">
                <a16:creationId xmlns:a16="http://schemas.microsoft.com/office/drawing/2014/main" id="{561B34F5-88E5-4711-BC16-3005C29AD7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43" name="Picture 42">
            <a:extLst>
              <a:ext uri="{FF2B5EF4-FFF2-40B4-BE49-F238E27FC236}">
                <a16:creationId xmlns:a16="http://schemas.microsoft.com/office/drawing/2014/main" id="{4F3661D0-2268-4D3E-88BA-0647BCBE33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45" name="Rectangle 44">
            <a:extLst>
              <a:ext uri="{FF2B5EF4-FFF2-40B4-BE49-F238E27FC236}">
                <a16:creationId xmlns:a16="http://schemas.microsoft.com/office/drawing/2014/main" id="{DDB56DB5-0324-4F79-9AB8-CB18C1DC8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Slide Number Placeholder 1"/>
          <p:cNvSpPr>
            <a:spLocks noGrp="1"/>
          </p:cNvSpPr>
          <p:nvPr>
            <p:ph type="sldNum" sz="quarter" idx="12"/>
          </p:nvPr>
        </p:nvSpPr>
        <p:spPr>
          <a:xfrm>
            <a:off x="10352540" y="295729"/>
            <a:ext cx="838199" cy="767687"/>
          </a:xfrm>
        </p:spPr>
        <p:txBody>
          <a:bodyPr vert="horz" lIns="91440" tIns="45720" rIns="91440" bIns="45720" rtlCol="0" anchor="b">
            <a:normAutofit/>
          </a:bodyPr>
          <a:lstStyle/>
          <a:p>
            <a:pPr defTabSz="914400">
              <a:spcAft>
                <a:spcPts val="600"/>
              </a:spcAft>
            </a:pPr>
            <a:fld id="{D57F1E4F-1CFF-5643-939E-02111984F565}" type="slidenum">
              <a:rPr lang="en-US" smtClean="0"/>
              <a:pPr defTabSz="914400">
                <a:spcAft>
                  <a:spcPts val="600"/>
                </a:spcAft>
              </a:pPr>
              <a:t>22</a:t>
            </a:fld>
            <a:endParaRPr lang="en-US" dirty="0"/>
          </a:p>
        </p:txBody>
      </p:sp>
      <p:pic>
        <p:nvPicPr>
          <p:cNvPr id="7" name="Picture 6"/>
          <p:cNvPicPr>
            <a:picLocks noChangeAspect="1"/>
          </p:cNvPicPr>
          <p:nvPr/>
        </p:nvPicPr>
        <p:blipFill>
          <a:blip r:embed="rId8"/>
          <a:srcRect l="434" r="-4" b="-4"/>
          <a:stretch>
            <a:fillRect/>
          </a:stretch>
        </p:blipFill>
        <p:spPr>
          <a:xfrm>
            <a:off x="648929" y="49886"/>
            <a:ext cx="6037621" cy="6649817"/>
          </a:xfrm>
          <a:prstGeom prst="rect">
            <a:avLst/>
          </a:prstGeom>
          <a:effectLst>
            <a:outerShdw blurRad="50800" dist="38100" dir="5400000" algn="t" rotWithShape="0">
              <a:prstClr val="black">
                <a:alpha val="43000"/>
              </a:prstClr>
            </a:outerShdw>
          </a:effectLst>
        </p:spPr>
      </p:pic>
      <p:sp>
        <p:nvSpPr>
          <p:cNvPr id="4" name="Text Placeholder 3"/>
          <p:cNvSpPr txBox="1">
            <a:spLocks/>
          </p:cNvSpPr>
          <p:nvPr/>
        </p:nvSpPr>
        <p:spPr>
          <a:xfrm>
            <a:off x="7315200" y="1754392"/>
            <a:ext cx="3778386" cy="449400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sz="2800" dirty="0"/>
              <a:t>Example of a Proper BOE Decision Letter</a:t>
            </a:r>
          </a:p>
          <a:p>
            <a:endParaRPr lang="en-US" dirty="0"/>
          </a:p>
          <a:p>
            <a:endParaRPr lang="en-US" dirty="0"/>
          </a:p>
          <a:p>
            <a:endParaRPr lang="en-US" dirty="0"/>
          </a:p>
          <a:p>
            <a:endParaRPr lang="en-US" dirty="0"/>
          </a:p>
        </p:txBody>
      </p:sp>
      <p:sp>
        <p:nvSpPr>
          <p:cNvPr id="8" name="Text Placeholder 3"/>
          <p:cNvSpPr txBox="1">
            <a:spLocks/>
          </p:cNvSpPr>
          <p:nvPr/>
        </p:nvSpPr>
        <p:spPr>
          <a:xfrm>
            <a:off x="1146705" y="2249486"/>
            <a:ext cx="3856037" cy="3541714"/>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endParaRPr lang="en-US" dirty="0"/>
          </a:p>
        </p:txBody>
      </p:sp>
      <p:sp>
        <p:nvSpPr>
          <p:cNvPr id="9" name="Title 1"/>
          <p:cNvSpPr txBox="1">
            <a:spLocks/>
          </p:cNvSpPr>
          <p:nvPr/>
        </p:nvSpPr>
        <p:spPr>
          <a:xfrm>
            <a:off x="1146705" y="609601"/>
            <a:ext cx="45719" cy="545431"/>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3200" dirty="0"/>
          </a:p>
        </p:txBody>
      </p:sp>
    </p:spTree>
    <p:extLst>
      <p:ext uri="{BB962C8B-B14F-4D97-AF65-F5344CB8AC3E}">
        <p14:creationId xmlns:p14="http://schemas.microsoft.com/office/powerpoint/2010/main" val="278229484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8199" name="Picture 8198">
            <a:extLst>
              <a:ext uri="{FF2B5EF4-FFF2-40B4-BE49-F238E27FC236}">
                <a16:creationId xmlns:a16="http://schemas.microsoft.com/office/drawing/2014/main" id="{AA085689-791F-4B8F-9F30-12415B97D36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8201" name="Picture 8200">
            <a:extLst>
              <a:ext uri="{FF2B5EF4-FFF2-40B4-BE49-F238E27FC236}">
                <a16:creationId xmlns:a16="http://schemas.microsoft.com/office/drawing/2014/main" id="{AA3FED7F-6821-47C0-A464-E9278B24129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8203" name="Oval 8202">
            <a:extLst>
              <a:ext uri="{FF2B5EF4-FFF2-40B4-BE49-F238E27FC236}">
                <a16:creationId xmlns:a16="http://schemas.microsoft.com/office/drawing/2014/main" id="{8F54B2FB-3F54-4350-8D1B-F86D677CA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8205" name="Picture 8204">
            <a:extLst>
              <a:ext uri="{FF2B5EF4-FFF2-40B4-BE49-F238E27FC236}">
                <a16:creationId xmlns:a16="http://schemas.microsoft.com/office/drawing/2014/main" id="{561B34F5-88E5-4711-BC16-3005C29AD7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8207" name="Picture 8206">
            <a:extLst>
              <a:ext uri="{FF2B5EF4-FFF2-40B4-BE49-F238E27FC236}">
                <a16:creationId xmlns:a16="http://schemas.microsoft.com/office/drawing/2014/main" id="{4F3661D0-2268-4D3E-88BA-0647BCBE33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8209" name="Rectangle 8208">
            <a:extLst>
              <a:ext uri="{FF2B5EF4-FFF2-40B4-BE49-F238E27FC236}">
                <a16:creationId xmlns:a16="http://schemas.microsoft.com/office/drawing/2014/main" id="{DDB56DB5-0324-4F79-9AB8-CB18C1DC8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Content Placeholder 2"/>
          <p:cNvSpPr txBox="1">
            <a:spLocks/>
          </p:cNvSpPr>
          <p:nvPr/>
        </p:nvSpPr>
        <p:spPr>
          <a:xfrm>
            <a:off x="647701" y="1454964"/>
            <a:ext cx="4799009" cy="3308840"/>
          </a:xfrm>
          <a:prstGeom prst="rect">
            <a:avLst/>
          </a:prstGeom>
        </p:spPr>
        <p:txBody>
          <a:bodyPr vert="horz" lIns="91440" tIns="45720" rIns="91440" bIns="45720" rtlCol="0" anchor="b">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lnSpc>
                <a:spcPct val="90000"/>
              </a:lnSpc>
              <a:spcBef>
                <a:spcPct val="0"/>
              </a:spcBef>
              <a:spcAft>
                <a:spcPts val="600"/>
              </a:spcAft>
              <a:buNone/>
            </a:pPr>
            <a:endParaRPr lang="en-US" sz="3400">
              <a:solidFill>
                <a:schemeClr val="tx2"/>
              </a:solidFill>
            </a:endParaRPr>
          </a:p>
          <a:p>
            <a:pPr lvl="1">
              <a:lnSpc>
                <a:spcPct val="90000"/>
              </a:lnSpc>
              <a:spcBef>
                <a:spcPct val="0"/>
              </a:spcBef>
              <a:spcAft>
                <a:spcPts val="600"/>
              </a:spcAft>
              <a:buNone/>
            </a:pPr>
            <a:r>
              <a:rPr lang="en-US" sz="3400">
                <a:solidFill>
                  <a:schemeClr val="tx2"/>
                </a:solidFill>
              </a:rPr>
              <a:t>Top 5 Things to Know When Addressing A Taxpayer Appeal</a:t>
            </a:r>
          </a:p>
        </p:txBody>
      </p:sp>
      <p:pic>
        <p:nvPicPr>
          <p:cNvPr id="8194" name="Picture 2" descr="Hand holding drawing virtual lightbulb with brain on bokeh background for creative and smart thinking idea concep Hand holding drawing virtual lightbulb with brain on bokeh background for creative and smart thinking idea concep knowledge symbol stock pictures, royalty-free photos &amp; images">
            <a:extLst>
              <a:ext uri="{FF2B5EF4-FFF2-40B4-BE49-F238E27FC236}">
                <a16:creationId xmlns:a16="http://schemas.microsoft.com/office/drawing/2014/main" id="{48C88F25-140C-85EE-8E36-76BAC84554B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36930" r="10611" b="-1"/>
          <a:stretch>
            <a:fillRect/>
          </a:stretch>
        </p:blipFill>
        <p:spPr bwMode="auto">
          <a:xfrm>
            <a:off x="6094411" y="10"/>
            <a:ext cx="6097590" cy="6857990"/>
          </a:xfrm>
          <a:prstGeom prst="rect">
            <a:avLst/>
          </a:prstGeom>
          <a:noFill/>
          <a:extLst>
            <a:ext uri="{909E8E84-426E-40DD-AFC4-6F175D3DCCD1}">
              <a14:hiddenFill xmlns:a14="http://schemas.microsoft.com/office/drawing/2010/main">
                <a:solidFill>
                  <a:srgbClr val="FFFFFF"/>
                </a:solidFill>
              </a14:hiddenFill>
            </a:ext>
          </a:extLst>
        </p:spPr>
      </p:pic>
      <p:sp>
        <p:nvSpPr>
          <p:cNvPr id="8211" name="Rectangle 8210">
            <a:extLst>
              <a:ext uri="{FF2B5EF4-FFF2-40B4-BE49-F238E27FC236}">
                <a16:creationId xmlns:a16="http://schemas.microsoft.com/office/drawing/2014/main" id="{DF64BFF2-5083-4FD7-81B8-7680619A8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Slide Number Placeholder 3"/>
          <p:cNvSpPr>
            <a:spLocks noGrp="1"/>
          </p:cNvSpPr>
          <p:nvPr>
            <p:ph type="sldNum" sz="quarter" idx="12"/>
          </p:nvPr>
        </p:nvSpPr>
        <p:spPr>
          <a:xfrm>
            <a:off x="10352540" y="295729"/>
            <a:ext cx="838199" cy="767687"/>
          </a:xfrm>
        </p:spPr>
        <p:txBody>
          <a:bodyPr vert="horz" lIns="91440" tIns="45720" rIns="91440" bIns="45720" rtlCol="0" anchor="b">
            <a:normAutofit/>
          </a:bodyPr>
          <a:lstStyle/>
          <a:p>
            <a:pPr defTabSz="914400">
              <a:spcAft>
                <a:spcPts val="600"/>
              </a:spcAft>
            </a:pPr>
            <a:fld id="{D57F1E4F-1CFF-5643-939E-02111984F565}" type="slidenum">
              <a:rPr lang="en-US" smtClean="0"/>
              <a:pPr defTabSz="914400">
                <a:spcAft>
                  <a:spcPts val="600"/>
                </a:spcAft>
              </a:pPr>
              <a:t>23</a:t>
            </a:fld>
            <a:endParaRPr lang="en-US"/>
          </a:p>
        </p:txBody>
      </p:sp>
      <p:sp>
        <p:nvSpPr>
          <p:cNvPr id="5" name="Title 1"/>
          <p:cNvSpPr txBox="1">
            <a:spLocks/>
          </p:cNvSpPr>
          <p:nvPr/>
        </p:nvSpPr>
        <p:spPr>
          <a:xfrm>
            <a:off x="1141413" y="618518"/>
            <a:ext cx="9905998" cy="147857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solidFill>
                <a:schemeClr val="tx1"/>
              </a:solidFill>
            </a:endParaRPr>
          </a:p>
        </p:txBody>
      </p:sp>
    </p:spTree>
    <p:extLst>
      <p:ext uri="{BB962C8B-B14F-4D97-AF65-F5344CB8AC3E}">
        <p14:creationId xmlns:p14="http://schemas.microsoft.com/office/powerpoint/2010/main" val="332538074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352540" y="295729"/>
            <a:ext cx="838199" cy="767687"/>
          </a:xfrm>
        </p:spPr>
        <p:txBody>
          <a:bodyPr vert="horz" lIns="91440" tIns="45720" rIns="91440" bIns="45720" rtlCol="0" anchor="b">
            <a:normAutofit/>
          </a:bodyPr>
          <a:lstStyle/>
          <a:p>
            <a:pPr defTabSz="914400">
              <a:spcAft>
                <a:spcPts val="600"/>
              </a:spcAft>
            </a:pPr>
            <a:fld id="{D57F1E4F-1CFF-5643-939E-02111984F565}" type="slidenum">
              <a:rPr lang="en-US" smtClean="0"/>
              <a:pPr defTabSz="914400">
                <a:spcAft>
                  <a:spcPts val="600"/>
                </a:spcAft>
              </a:pPr>
              <a:t>24</a:t>
            </a:fld>
            <a:endParaRPr lang="en-US"/>
          </a:p>
        </p:txBody>
      </p:sp>
      <p:sp>
        <p:nvSpPr>
          <p:cNvPr id="6" name="Content Placeholder 2"/>
          <p:cNvSpPr txBox="1">
            <a:spLocks/>
          </p:cNvSpPr>
          <p:nvPr/>
        </p:nvSpPr>
        <p:spPr>
          <a:xfrm>
            <a:off x="818147" y="3236494"/>
            <a:ext cx="3584540" cy="285549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endParaRPr lang="en-US" sz="1800" dirty="0"/>
          </a:p>
          <a:p>
            <a:pPr lvl="1"/>
            <a:r>
              <a:rPr lang="en-US" sz="2400" dirty="0"/>
              <a:t>Number 1 – every property owner has the right to be heard and to present evidence. </a:t>
            </a:r>
          </a:p>
        </p:txBody>
      </p:sp>
      <p:pic>
        <p:nvPicPr>
          <p:cNvPr id="11266" name="Picture 2" descr="Presenting a new business concept Businessman talking during a meeting right to be heard stock pictures, royalty-free photos &amp; images">
            <a:extLst>
              <a:ext uri="{FF2B5EF4-FFF2-40B4-BE49-F238E27FC236}">
                <a16:creationId xmlns:a16="http://schemas.microsoft.com/office/drawing/2014/main" id="{0C989BF2-E7E4-8F32-E810-5C8F4FB388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5193" b="2"/>
          <a:stretch>
            <a:fillRect/>
          </a:stretch>
        </p:blipFill>
        <p:spPr bwMode="auto">
          <a:xfrm>
            <a:off x="5131449" y="1662573"/>
            <a:ext cx="6412850" cy="4429415"/>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141413" y="618518"/>
            <a:ext cx="9905998" cy="147857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solidFill>
                <a:schemeClr val="tx1"/>
              </a:solidFill>
            </a:endParaRPr>
          </a:p>
        </p:txBody>
      </p:sp>
    </p:spTree>
    <p:extLst>
      <p:ext uri="{BB962C8B-B14F-4D97-AF65-F5344CB8AC3E}">
        <p14:creationId xmlns:p14="http://schemas.microsoft.com/office/powerpoint/2010/main" val="241163777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10247" name="Picture 10246">
            <a:extLst>
              <a:ext uri="{FF2B5EF4-FFF2-40B4-BE49-F238E27FC236}">
                <a16:creationId xmlns:a16="http://schemas.microsoft.com/office/drawing/2014/main" id="{AA085689-791F-4B8F-9F30-12415B97D36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249" name="Picture 10248">
            <a:extLst>
              <a:ext uri="{FF2B5EF4-FFF2-40B4-BE49-F238E27FC236}">
                <a16:creationId xmlns:a16="http://schemas.microsoft.com/office/drawing/2014/main" id="{AA3FED7F-6821-47C0-A464-E9278B24129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0251" name="Oval 10250">
            <a:extLst>
              <a:ext uri="{FF2B5EF4-FFF2-40B4-BE49-F238E27FC236}">
                <a16:creationId xmlns:a16="http://schemas.microsoft.com/office/drawing/2014/main" id="{8F54B2FB-3F54-4350-8D1B-F86D677CA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253" name="Picture 10252">
            <a:extLst>
              <a:ext uri="{FF2B5EF4-FFF2-40B4-BE49-F238E27FC236}">
                <a16:creationId xmlns:a16="http://schemas.microsoft.com/office/drawing/2014/main" id="{561B34F5-88E5-4711-BC16-3005C29AD7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255" name="Picture 10254">
            <a:extLst>
              <a:ext uri="{FF2B5EF4-FFF2-40B4-BE49-F238E27FC236}">
                <a16:creationId xmlns:a16="http://schemas.microsoft.com/office/drawing/2014/main" id="{4F3661D0-2268-4D3E-88BA-0647BCBE33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0257" name="Rectangle 10256">
            <a:extLst>
              <a:ext uri="{FF2B5EF4-FFF2-40B4-BE49-F238E27FC236}">
                <a16:creationId xmlns:a16="http://schemas.microsoft.com/office/drawing/2014/main" id="{DDB56DB5-0324-4F79-9AB8-CB18C1DC8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Content Placeholder 2"/>
          <p:cNvSpPr txBox="1">
            <a:spLocks/>
          </p:cNvSpPr>
          <p:nvPr/>
        </p:nvSpPr>
        <p:spPr>
          <a:xfrm>
            <a:off x="647701" y="1454964"/>
            <a:ext cx="3339281" cy="3308840"/>
          </a:xfrm>
          <a:prstGeom prst="rect">
            <a:avLst/>
          </a:prstGeom>
        </p:spPr>
        <p:txBody>
          <a:bodyPr vert="horz" lIns="91440" tIns="45720" rIns="91440" bIns="45720" rtlCol="0" anchor="b">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lnSpc>
                <a:spcPct val="90000"/>
              </a:lnSpc>
              <a:spcBef>
                <a:spcPct val="0"/>
              </a:spcBef>
              <a:spcAft>
                <a:spcPts val="600"/>
              </a:spcAft>
              <a:buNone/>
            </a:pPr>
            <a:endParaRPr lang="en-US" sz="2900">
              <a:solidFill>
                <a:schemeClr val="tx2"/>
              </a:solidFill>
            </a:endParaRPr>
          </a:p>
          <a:p>
            <a:pPr lvl="1">
              <a:lnSpc>
                <a:spcPct val="90000"/>
              </a:lnSpc>
              <a:spcBef>
                <a:spcPct val="0"/>
              </a:spcBef>
              <a:spcAft>
                <a:spcPts val="600"/>
              </a:spcAft>
              <a:buNone/>
            </a:pPr>
            <a:r>
              <a:rPr lang="en-US" sz="2900">
                <a:solidFill>
                  <a:schemeClr val="tx2"/>
                </a:solidFill>
              </a:rPr>
              <a:t>Number 2 – decide appeals based upon the evidence. </a:t>
            </a:r>
          </a:p>
        </p:txBody>
      </p:sp>
      <p:pic>
        <p:nvPicPr>
          <p:cNvPr id="10242" name="Picture 2" descr="Paper puzzles on a red background. Selective focus. Paper puzzles on a red background. Selective focus. evidence stock pictures, royalty-free photos &amp; images">
            <a:extLst>
              <a:ext uri="{FF2B5EF4-FFF2-40B4-BE49-F238E27FC236}">
                <a16:creationId xmlns:a16="http://schemas.microsoft.com/office/drawing/2014/main" id="{F6454428-049A-90BD-D1BB-90F60AF437C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r="38014"/>
          <a:stretch>
            <a:fillRect/>
          </a:stretch>
        </p:blipFill>
        <p:spPr bwMode="auto">
          <a:xfrm>
            <a:off x="4634682" y="10"/>
            <a:ext cx="7557319" cy="6857990"/>
          </a:xfrm>
          <a:prstGeom prst="rect">
            <a:avLst/>
          </a:prstGeom>
          <a:noFill/>
          <a:extLst>
            <a:ext uri="{909E8E84-426E-40DD-AFC4-6F175D3DCCD1}">
              <a14:hiddenFill xmlns:a14="http://schemas.microsoft.com/office/drawing/2010/main">
                <a:solidFill>
                  <a:srgbClr val="FFFFFF"/>
                </a:solidFill>
              </a14:hiddenFill>
            </a:ext>
          </a:extLst>
        </p:spPr>
      </p:pic>
      <p:sp>
        <p:nvSpPr>
          <p:cNvPr id="10259" name="Rectangle 10258">
            <a:extLst>
              <a:ext uri="{FF2B5EF4-FFF2-40B4-BE49-F238E27FC236}">
                <a16:creationId xmlns:a16="http://schemas.microsoft.com/office/drawing/2014/main" id="{C91B2AEB-9C03-4291-82DB-27D351F311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Slide Number Placeholder 3"/>
          <p:cNvSpPr>
            <a:spLocks noGrp="1"/>
          </p:cNvSpPr>
          <p:nvPr>
            <p:ph type="sldNum" sz="quarter" idx="12"/>
          </p:nvPr>
        </p:nvSpPr>
        <p:spPr>
          <a:xfrm>
            <a:off x="10352540" y="295729"/>
            <a:ext cx="838199" cy="767687"/>
          </a:xfrm>
        </p:spPr>
        <p:txBody>
          <a:bodyPr vert="horz" lIns="91440" tIns="45720" rIns="91440" bIns="45720" rtlCol="0" anchor="b">
            <a:normAutofit/>
          </a:bodyPr>
          <a:lstStyle/>
          <a:p>
            <a:pPr defTabSz="914400">
              <a:spcAft>
                <a:spcPts val="600"/>
              </a:spcAft>
            </a:pPr>
            <a:fld id="{D57F1E4F-1CFF-5643-939E-02111984F565}" type="slidenum">
              <a:rPr lang="en-US" smtClean="0"/>
              <a:pPr defTabSz="914400">
                <a:spcAft>
                  <a:spcPts val="600"/>
                </a:spcAft>
              </a:pPr>
              <a:t>25</a:t>
            </a:fld>
            <a:endParaRPr lang="en-US"/>
          </a:p>
        </p:txBody>
      </p:sp>
      <p:sp>
        <p:nvSpPr>
          <p:cNvPr id="5" name="Title 1"/>
          <p:cNvSpPr txBox="1">
            <a:spLocks/>
          </p:cNvSpPr>
          <p:nvPr/>
        </p:nvSpPr>
        <p:spPr>
          <a:xfrm>
            <a:off x="1141413" y="618518"/>
            <a:ext cx="9905998" cy="147857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solidFill>
                <a:schemeClr val="tx1"/>
              </a:solidFill>
            </a:endParaRPr>
          </a:p>
        </p:txBody>
      </p:sp>
    </p:spTree>
    <p:extLst>
      <p:ext uri="{BB962C8B-B14F-4D97-AF65-F5344CB8AC3E}">
        <p14:creationId xmlns:p14="http://schemas.microsoft.com/office/powerpoint/2010/main" val="374258152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65694" y="679572"/>
            <a:ext cx="2775590" cy="1549397"/>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tx1"/>
                </a:solidFill>
              </a:rPr>
              <a:t>Number 3 </a:t>
            </a:r>
            <a:endParaRPr lang="en-US" sz="3200" dirty="0">
              <a:solidFill>
                <a:schemeClr val="tx1"/>
              </a:solidFill>
            </a:endParaRPr>
          </a:p>
        </p:txBody>
      </p:sp>
      <p:sp>
        <p:nvSpPr>
          <p:cNvPr id="8" name="Text Placeholder 3"/>
          <p:cNvSpPr txBox="1">
            <a:spLocks/>
          </p:cNvSpPr>
          <p:nvPr/>
        </p:nvSpPr>
        <p:spPr>
          <a:xfrm>
            <a:off x="386937" y="1940015"/>
            <a:ext cx="2196569" cy="3781926"/>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sz="2800" dirty="0"/>
              <a:t>Missouri’s Sunshine Law applies to you. </a:t>
            </a:r>
          </a:p>
        </p:txBody>
      </p:sp>
      <p:sp>
        <p:nvSpPr>
          <p:cNvPr id="5" name="Slide Number Placeholder 4"/>
          <p:cNvSpPr>
            <a:spLocks noGrp="1"/>
          </p:cNvSpPr>
          <p:nvPr>
            <p:ph type="sldNum" sz="quarter" idx="12"/>
          </p:nvPr>
        </p:nvSpPr>
        <p:spPr/>
        <p:txBody>
          <a:bodyPr/>
          <a:lstStyle/>
          <a:p>
            <a:fld id="{D57F1E4F-1CFF-5643-939E-02111984F565}" type="slidenum">
              <a:rPr lang="en-US" smtClean="0"/>
              <a:t>26</a:t>
            </a:fld>
            <a:endParaRPr lang="en-US" dirty="0"/>
          </a:p>
        </p:txBody>
      </p:sp>
      <p:sp>
        <p:nvSpPr>
          <p:cNvPr id="9" name="Content Placeholder 8"/>
          <p:cNvSpPr>
            <a:spLocks noGrp="1"/>
          </p:cNvSpPr>
          <p:nvPr>
            <p:ph idx="1"/>
          </p:nvPr>
        </p:nvSpPr>
        <p:spPr>
          <a:xfrm>
            <a:off x="3186113" y="1099686"/>
            <a:ext cx="8243887" cy="5462585"/>
          </a:xfrm>
        </p:spPr>
        <p:txBody>
          <a:bodyPr>
            <a:normAutofit fontScale="85000" lnSpcReduction="20000"/>
          </a:bodyPr>
          <a:lstStyle/>
          <a:p>
            <a:r>
              <a:rPr lang="en-US" dirty="0"/>
              <a:t>A “public governmental body” is any legislative, administrative, or governmental entity created by the Constitution or the Revised Statutes of Missouri, by order or ordinance of any political subdivision or district, judicial entities when operating in an administrative capacity, or by executive order.  </a:t>
            </a:r>
          </a:p>
          <a:p>
            <a:r>
              <a:rPr lang="en-US" dirty="0"/>
              <a:t>A “public meeting” is any meeting of a public governmental body at which public business is discussed, decided, or public policy formulated.</a:t>
            </a:r>
          </a:p>
          <a:p>
            <a:r>
              <a:rPr lang="en-US" dirty="0"/>
              <a:t>A “public record” is any record, whether written or electronically stored, retained by or of any public governmental body . . . . </a:t>
            </a:r>
          </a:p>
          <a:p>
            <a:r>
              <a:rPr lang="en-US" dirty="0"/>
              <a:t>A “public record” shall not include any internal memorandum or letter received or prepared by or on behalf of a member of a public governmental body consisting of advice, opinions and recommendations in connection with the deliberative decision-making process of said body, unless such records are retained by the public governmental body or presented at a public meeting.  Any document or study prepared for a public governmental body by a consultant or other professional service as described in this subdivision shall be retained by the public governmental body in the same manner as any other public record.</a:t>
            </a:r>
          </a:p>
          <a:p>
            <a:r>
              <a:rPr lang="en-US" dirty="0"/>
              <a:t>A “public vote” is any vote whether conducted in person, by telephone, or by any other electronic means, cast at any public meeting of any public governmental body. </a:t>
            </a:r>
          </a:p>
        </p:txBody>
      </p:sp>
    </p:spTree>
    <p:extLst>
      <p:ext uri="{BB962C8B-B14F-4D97-AF65-F5344CB8AC3E}">
        <p14:creationId xmlns:p14="http://schemas.microsoft.com/office/powerpoint/2010/main" val="139608677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additive="base">
                                        <p:cTn id="2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 calcmode="lin" valueType="num">
                                      <p:cBhvr additive="base">
                                        <p:cTn id="3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352540" y="295729"/>
            <a:ext cx="838199" cy="767687"/>
          </a:xfrm>
        </p:spPr>
        <p:txBody>
          <a:bodyPr vert="horz" lIns="91440" tIns="45720" rIns="91440" bIns="45720" rtlCol="0" anchor="b">
            <a:normAutofit/>
          </a:bodyPr>
          <a:lstStyle/>
          <a:p>
            <a:pPr defTabSz="914400">
              <a:spcAft>
                <a:spcPts val="600"/>
              </a:spcAft>
            </a:pPr>
            <a:fld id="{D57F1E4F-1CFF-5643-939E-02111984F565}" type="slidenum">
              <a:rPr lang="en-US" smtClean="0"/>
              <a:pPr defTabSz="914400">
                <a:spcAft>
                  <a:spcPts val="600"/>
                </a:spcAft>
              </a:pPr>
              <a:t>27</a:t>
            </a:fld>
            <a:endParaRPr lang="en-US"/>
          </a:p>
        </p:txBody>
      </p:sp>
      <p:sp>
        <p:nvSpPr>
          <p:cNvPr id="6" name="Content Placeholder 2"/>
          <p:cNvSpPr txBox="1">
            <a:spLocks/>
          </p:cNvSpPr>
          <p:nvPr/>
        </p:nvSpPr>
        <p:spPr>
          <a:xfrm>
            <a:off x="1103311" y="2052214"/>
            <a:ext cx="5803129" cy="419618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endParaRPr lang="en-US" dirty="0"/>
          </a:p>
          <a:p>
            <a:pPr lvl="1"/>
            <a:r>
              <a:rPr lang="en-US" sz="2800" dirty="0"/>
              <a:t>Number 4 – Don’t argue with the taxpayer or the assessor. Be courteous, respectful, and professional at all times.</a:t>
            </a:r>
          </a:p>
        </p:txBody>
      </p:sp>
      <p:pic>
        <p:nvPicPr>
          <p:cNvPr id="12290" name="Picture 2" descr="Respect theme sphere with keywords Respect theme sphere with keywords full vector courtesy respect stock illustrations">
            <a:extLst>
              <a:ext uri="{FF2B5EF4-FFF2-40B4-BE49-F238E27FC236}">
                <a16:creationId xmlns:a16="http://schemas.microsoft.com/office/drawing/2014/main" id="{F21DC8D7-0089-B00E-B40A-1C58F4A0F1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548" r="3316" b="-4"/>
          <a:stretch>
            <a:fillRect/>
          </a:stretch>
        </p:blipFill>
        <p:spPr bwMode="auto">
          <a:xfrm>
            <a:off x="7551643" y="2052213"/>
            <a:ext cx="3991900" cy="4196185"/>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141413" y="618518"/>
            <a:ext cx="9905998" cy="147857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solidFill>
                <a:schemeClr val="tx1"/>
              </a:solidFill>
            </a:endParaRPr>
          </a:p>
        </p:txBody>
      </p:sp>
    </p:spTree>
    <p:extLst>
      <p:ext uri="{BB962C8B-B14F-4D97-AF65-F5344CB8AC3E}">
        <p14:creationId xmlns:p14="http://schemas.microsoft.com/office/powerpoint/2010/main" val="271423825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02111984F565}" type="slidenum">
              <a:rPr lang="en-US" smtClean="0"/>
              <a:t>28</a:t>
            </a:fld>
            <a:endParaRPr lang="en-US" dirty="0"/>
          </a:p>
        </p:txBody>
      </p:sp>
      <p:sp>
        <p:nvSpPr>
          <p:cNvPr id="5" name="Title 1"/>
          <p:cNvSpPr txBox="1">
            <a:spLocks/>
          </p:cNvSpPr>
          <p:nvPr/>
        </p:nvSpPr>
        <p:spPr>
          <a:xfrm>
            <a:off x="1141413" y="618518"/>
            <a:ext cx="9905998" cy="147857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solidFill>
                <a:schemeClr val="tx1"/>
              </a:solidFill>
            </a:endParaRPr>
          </a:p>
        </p:txBody>
      </p:sp>
      <p:sp>
        <p:nvSpPr>
          <p:cNvPr id="6" name="Content Placeholder 2"/>
          <p:cNvSpPr txBox="1">
            <a:spLocks/>
          </p:cNvSpPr>
          <p:nvPr/>
        </p:nvSpPr>
        <p:spPr>
          <a:xfrm>
            <a:off x="1141412" y="1491916"/>
            <a:ext cx="9905999" cy="429928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lgn="ctr">
              <a:buFont typeface="Wingdings 3" charset="2"/>
              <a:buNone/>
            </a:pPr>
            <a:endParaRPr lang="en-US" dirty="0"/>
          </a:p>
          <a:p>
            <a:pPr lvl="1"/>
            <a:r>
              <a:rPr lang="en-US" sz="4000" dirty="0"/>
              <a:t>Number 5 – if an assessor increases assessed value of residential property by more than 15%, the assessor must prove that he conducted a physical inspection of the property.  </a:t>
            </a:r>
          </a:p>
        </p:txBody>
      </p:sp>
    </p:spTree>
    <p:extLst>
      <p:ext uri="{BB962C8B-B14F-4D97-AF65-F5344CB8AC3E}">
        <p14:creationId xmlns:p14="http://schemas.microsoft.com/office/powerpoint/2010/main" val="24700929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02111984F565}" type="slidenum">
              <a:rPr lang="en-US" smtClean="0"/>
              <a:t>29</a:t>
            </a:fld>
            <a:endParaRPr lang="en-US" dirty="0"/>
          </a:p>
        </p:txBody>
      </p:sp>
      <p:sp>
        <p:nvSpPr>
          <p:cNvPr id="5" name="Title 1"/>
          <p:cNvSpPr txBox="1">
            <a:spLocks/>
          </p:cNvSpPr>
          <p:nvPr/>
        </p:nvSpPr>
        <p:spPr>
          <a:xfrm>
            <a:off x="1141413" y="618518"/>
            <a:ext cx="9905998" cy="147857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solidFill>
                <a:schemeClr val="tx1"/>
              </a:solidFill>
            </a:endParaRPr>
          </a:p>
        </p:txBody>
      </p:sp>
      <p:sp>
        <p:nvSpPr>
          <p:cNvPr id="6" name="Content Placeholder 2"/>
          <p:cNvSpPr txBox="1">
            <a:spLocks/>
          </p:cNvSpPr>
          <p:nvPr/>
        </p:nvSpPr>
        <p:spPr>
          <a:xfrm>
            <a:off x="360948" y="618518"/>
            <a:ext cx="10686464" cy="5620964"/>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lgn="ctr">
              <a:buFont typeface="Wingdings 3" charset="2"/>
              <a:buNone/>
            </a:pPr>
            <a:endParaRPr lang="en-US" dirty="0"/>
          </a:p>
          <a:p>
            <a:pPr lvl="1"/>
            <a:r>
              <a:rPr lang="en-US" sz="4000" dirty="0"/>
              <a:t> </a:t>
            </a:r>
            <a:r>
              <a:rPr lang="en-US" sz="2000" dirty="0"/>
              <a:t>What constitutes a “physical inspection”?</a:t>
            </a:r>
          </a:p>
          <a:p>
            <a:pPr marL="457200" lvl="1" indent="0">
              <a:buNone/>
            </a:pPr>
            <a:r>
              <a:rPr lang="en-US" sz="2000" dirty="0"/>
              <a:t>1. The assessor must notify the owner that the assessment is projected to increase by more than 15% and that the assessor must conduct a physical inspection of the property. 137.115.10, 137.115.11.</a:t>
            </a:r>
          </a:p>
          <a:p>
            <a:pPr marL="457200" lvl="1" indent="0">
              <a:buNone/>
            </a:pPr>
            <a:endParaRPr lang="en-US" sz="2000" dirty="0"/>
          </a:p>
          <a:p>
            <a:pPr marL="457200" lvl="1" indent="0">
              <a:buNone/>
            </a:pPr>
            <a:r>
              <a:rPr lang="en-US" sz="2000" dirty="0"/>
              <a:t>2.  The notice must be in writing and must provide clear notice of the owner’s right to request that an interior inspection be performed </a:t>
            </a:r>
            <a:r>
              <a:rPr lang="en-US" sz="2000" dirty="0">
                <a:solidFill>
                  <a:schemeClr val="accent3">
                    <a:lumMod val="60000"/>
                    <a:lumOff val="40000"/>
                  </a:schemeClr>
                </a:solidFill>
              </a:rPr>
              <a:t>during</a:t>
            </a:r>
            <a:r>
              <a:rPr lang="en-US" sz="2000" dirty="0"/>
              <a:t> the physical inspection.  137.115.11.  </a:t>
            </a:r>
          </a:p>
          <a:p>
            <a:pPr marL="457200" lvl="1" indent="0">
              <a:buNone/>
            </a:pPr>
            <a:endParaRPr lang="en-US" sz="2000" dirty="0"/>
          </a:p>
          <a:p>
            <a:pPr marL="457200" lvl="1" indent="0">
              <a:buNone/>
            </a:pPr>
            <a:r>
              <a:rPr lang="en-US" sz="2000" dirty="0"/>
              <a:t>3.  The owner shall have no less than thirty days to notify the assessor of a request for an interior physical inspection.  137.115.11    (This means that the physical inspection cannot take place until </a:t>
            </a:r>
            <a:r>
              <a:rPr lang="en-US" sz="2000" dirty="0">
                <a:solidFill>
                  <a:schemeClr val="accent3">
                    <a:lumMod val="60000"/>
                    <a:lumOff val="40000"/>
                  </a:schemeClr>
                </a:solidFill>
              </a:rPr>
              <a:t>after</a:t>
            </a:r>
            <a:r>
              <a:rPr lang="en-US" sz="2000" dirty="0"/>
              <a:t> the owner’s thirty days to request an interior inspection have elapsed.)  </a:t>
            </a:r>
          </a:p>
          <a:p>
            <a:pPr marL="457200" lvl="1" indent="0">
              <a:buNone/>
            </a:pPr>
            <a:r>
              <a:rPr lang="en-US" sz="2000" dirty="0">
                <a:solidFill>
                  <a:schemeClr val="accent3">
                    <a:lumMod val="60000"/>
                    <a:lumOff val="40000"/>
                  </a:schemeClr>
                </a:solidFill>
              </a:rPr>
              <a:t>NOTE:  THIS MEANS THAT NO MATTER HOW MANY TIMES AN ASSESSOR MAY HAVE PHYSICALLY INSPECTED THE PROPERTY BEFORE, THE ASSESSOR HAS NOT “PHYSICALLY INSPECTED” THE PROPERTY IN COMPLIANCE WITH 137.115 UNLESS THE INSPECTION OCCURS AT LEAST 30 DAYS AFTER NOTICE TO THE OWNER AS DESCRIBED ABOVE.</a:t>
            </a:r>
          </a:p>
          <a:p>
            <a:pPr marL="457200" lvl="1" indent="0">
              <a:buNone/>
            </a:pPr>
            <a:endParaRPr lang="en-US" sz="2000" dirty="0"/>
          </a:p>
        </p:txBody>
      </p:sp>
    </p:spTree>
    <p:extLst>
      <p:ext uri="{BB962C8B-B14F-4D97-AF65-F5344CB8AC3E}">
        <p14:creationId xmlns:p14="http://schemas.microsoft.com/office/powerpoint/2010/main" val="107792271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2000"/>
                <a:hueMod val="96000"/>
                <a:satMod val="128000"/>
                <a:lumMod val="114000"/>
              </a:schemeClr>
            </a:gs>
            <a:gs pos="100000">
              <a:schemeClr val="bg2">
                <a:shade val="62000"/>
                <a:hueMod val="100000"/>
                <a:satMod val="134000"/>
                <a:lumMod val="56000"/>
              </a:schemeClr>
            </a:gs>
          </a:gsLst>
          <a:path path="circle">
            <a:fillToRect l="45000" t="65000" r="125000" b="100000"/>
          </a:path>
        </a:gra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D2D844C-AB64-4A03-80BE-33212E61DD0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 name="Picture 12">
            <a:extLst>
              <a:ext uri="{FF2B5EF4-FFF2-40B4-BE49-F238E27FC236}">
                <a16:creationId xmlns:a16="http://schemas.microsoft.com/office/drawing/2014/main" id="{CAAD0E9B-89C2-4268-98B4-BA7BFFF2C7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5" name="Oval 14">
            <a:extLst>
              <a:ext uri="{FF2B5EF4-FFF2-40B4-BE49-F238E27FC236}">
                <a16:creationId xmlns:a16="http://schemas.microsoft.com/office/drawing/2014/main" id="{1653AB08-C531-42A8-AA8D-C2ABAE87CC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7" name="Picture 16">
            <a:extLst>
              <a:ext uri="{FF2B5EF4-FFF2-40B4-BE49-F238E27FC236}">
                <a16:creationId xmlns:a16="http://schemas.microsoft.com/office/drawing/2014/main" id="{72E47EEC-33C8-4EC3-8BFC-BB02B4171FD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9" name="Picture 18">
            <a:extLst>
              <a:ext uri="{FF2B5EF4-FFF2-40B4-BE49-F238E27FC236}">
                <a16:creationId xmlns:a16="http://schemas.microsoft.com/office/drawing/2014/main" id="{A8BC9CC6-50D5-4C61-9EDE-315A1B5F14E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21" name="Rectangle 20">
            <a:extLst>
              <a:ext uri="{FF2B5EF4-FFF2-40B4-BE49-F238E27FC236}">
                <a16:creationId xmlns:a16="http://schemas.microsoft.com/office/drawing/2014/main" id="{CED2641B-4430-4CF4-89AB-3FADDD630F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2">
            <a:extLst>
              <a:ext uri="{FF2B5EF4-FFF2-40B4-BE49-F238E27FC236}">
                <a16:creationId xmlns:a16="http://schemas.microsoft.com/office/drawing/2014/main" id="{DE27238C-8EAF-4098-86E6-7723B7DAE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5" name="Freeform 36">
            <a:extLst>
              <a:ext uri="{FF2B5EF4-FFF2-40B4-BE49-F238E27FC236}">
                <a16:creationId xmlns:a16="http://schemas.microsoft.com/office/drawing/2014/main" id="{992F97B1-1891-4FCC-9E5F-BA97EDB48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351010"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lumMod val="60000"/>
              <a:lumOff val="40000"/>
              <a:alpha val="20000"/>
            </a:schemeClr>
          </a:solidFill>
          <a:ln>
            <a:noFill/>
          </a:ln>
        </p:spPr>
        <p:txBody>
          <a:bodyPr rtlCol="0" anchor="ctr"/>
          <a:lstStyle/>
          <a:p>
            <a:pPr algn="ctr"/>
            <a:endParaRPr lang="en-US"/>
          </a:p>
        </p:txBody>
      </p:sp>
      <p:sp useBgFill="1">
        <p:nvSpPr>
          <p:cNvPr id="27" name="Freeform: Shape 26">
            <a:extLst>
              <a:ext uri="{FF2B5EF4-FFF2-40B4-BE49-F238E27FC236}">
                <a16:creationId xmlns:a16="http://schemas.microsoft.com/office/drawing/2014/main" id="{78C6C821-FEE1-4EB6-9590-C021440C7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9700459" cy="6858001"/>
          </a:xfrm>
          <a:custGeom>
            <a:avLst/>
            <a:gdLst>
              <a:gd name="connsiteX0" fmla="*/ 0 w 9700459"/>
              <a:gd name="connsiteY0" fmla="*/ 0 h 6858001"/>
              <a:gd name="connsiteX1" fmla="*/ 1323975 w 9700459"/>
              <a:gd name="connsiteY1" fmla="*/ 0 h 6858001"/>
              <a:gd name="connsiteX2" fmla="*/ 1517015 w 9700459"/>
              <a:gd name="connsiteY2" fmla="*/ 0 h 6858001"/>
              <a:gd name="connsiteX3" fmla="*/ 3241265 w 9700459"/>
              <a:gd name="connsiteY3" fmla="*/ 0 h 6858001"/>
              <a:gd name="connsiteX4" fmla="*/ 3241265 w 9700459"/>
              <a:gd name="connsiteY4" fmla="*/ 1 h 6858001"/>
              <a:gd name="connsiteX5" fmla="*/ 8355744 w 9700459"/>
              <a:gd name="connsiteY5" fmla="*/ 1 h 6858001"/>
              <a:gd name="connsiteX6" fmla="*/ 8355744 w 9700459"/>
              <a:gd name="connsiteY6" fmla="*/ 0 h 6858001"/>
              <a:gd name="connsiteX7" fmla="*/ 9699282 w 9700459"/>
              <a:gd name="connsiteY7" fmla="*/ 0 h 6858001"/>
              <a:gd name="connsiteX8" fmla="*/ 9674237 w 9700459"/>
              <a:gd name="connsiteY8" fmla="*/ 155677 h 6858001"/>
              <a:gd name="connsiteX9" fmla="*/ 9650368 w 9700459"/>
              <a:gd name="connsiteY9" fmla="*/ 310668 h 6858001"/>
              <a:gd name="connsiteX10" fmla="*/ 9627004 w 9700459"/>
              <a:gd name="connsiteY10" fmla="*/ 466344 h 6858001"/>
              <a:gd name="connsiteX11" fmla="*/ 9607001 w 9700459"/>
              <a:gd name="connsiteY11" fmla="*/ 622707 h 6858001"/>
              <a:gd name="connsiteX12" fmla="*/ 9586830 w 9700459"/>
              <a:gd name="connsiteY12" fmla="*/ 778383 h 6858001"/>
              <a:gd name="connsiteX13" fmla="*/ 9568004 w 9700459"/>
              <a:gd name="connsiteY13" fmla="*/ 934746 h 6858001"/>
              <a:gd name="connsiteX14" fmla="*/ 9551868 w 9700459"/>
              <a:gd name="connsiteY14" fmla="*/ 1089051 h 6858001"/>
              <a:gd name="connsiteX15" fmla="*/ 9536572 w 9700459"/>
              <a:gd name="connsiteY15" fmla="*/ 1245413 h 6858001"/>
              <a:gd name="connsiteX16" fmla="*/ 9522620 w 9700459"/>
              <a:gd name="connsiteY16" fmla="*/ 1401090 h 6858001"/>
              <a:gd name="connsiteX17" fmla="*/ 9510518 w 9700459"/>
              <a:gd name="connsiteY17" fmla="*/ 1554023 h 6858001"/>
              <a:gd name="connsiteX18" fmla="*/ 9498415 w 9700459"/>
              <a:gd name="connsiteY18" fmla="*/ 1709014 h 6858001"/>
              <a:gd name="connsiteX19" fmla="*/ 9488330 w 9700459"/>
              <a:gd name="connsiteY19" fmla="*/ 1861947 h 6858001"/>
              <a:gd name="connsiteX20" fmla="*/ 9480430 w 9700459"/>
              <a:gd name="connsiteY20" fmla="*/ 2014881 h 6858001"/>
              <a:gd name="connsiteX21" fmla="*/ 9472193 w 9700459"/>
              <a:gd name="connsiteY21" fmla="*/ 2167128 h 6858001"/>
              <a:gd name="connsiteX22" fmla="*/ 9465302 w 9700459"/>
              <a:gd name="connsiteY22" fmla="*/ 2318004 h 6858001"/>
              <a:gd name="connsiteX23" fmla="*/ 9460427 w 9700459"/>
              <a:gd name="connsiteY23" fmla="*/ 2467509 h 6858001"/>
              <a:gd name="connsiteX24" fmla="*/ 9456225 w 9700459"/>
              <a:gd name="connsiteY24" fmla="*/ 2617013 h 6858001"/>
              <a:gd name="connsiteX25" fmla="*/ 9452191 w 9700459"/>
              <a:gd name="connsiteY25" fmla="*/ 2765146 h 6858001"/>
              <a:gd name="connsiteX26" fmla="*/ 9450342 w 9700459"/>
              <a:gd name="connsiteY26" fmla="*/ 2911221 h 6858001"/>
              <a:gd name="connsiteX27" fmla="*/ 9448325 w 9700459"/>
              <a:gd name="connsiteY27" fmla="*/ 3057297 h 6858001"/>
              <a:gd name="connsiteX28" fmla="*/ 9447316 w 9700459"/>
              <a:gd name="connsiteY28" fmla="*/ 3201315 h 6858001"/>
              <a:gd name="connsiteX29" fmla="*/ 9448325 w 9700459"/>
              <a:gd name="connsiteY29" fmla="*/ 3343961 h 6858001"/>
              <a:gd name="connsiteX30" fmla="*/ 9448325 w 9700459"/>
              <a:gd name="connsiteY30" fmla="*/ 3485236 h 6858001"/>
              <a:gd name="connsiteX31" fmla="*/ 9450342 w 9700459"/>
              <a:gd name="connsiteY31" fmla="*/ 3625139 h 6858001"/>
              <a:gd name="connsiteX32" fmla="*/ 9453367 w 9700459"/>
              <a:gd name="connsiteY32" fmla="*/ 3762299 h 6858001"/>
              <a:gd name="connsiteX33" fmla="*/ 9456225 w 9700459"/>
              <a:gd name="connsiteY33" fmla="*/ 3898087 h 6858001"/>
              <a:gd name="connsiteX34" fmla="*/ 9459419 w 9700459"/>
              <a:gd name="connsiteY34" fmla="*/ 4031133 h 6858001"/>
              <a:gd name="connsiteX35" fmla="*/ 9464293 w 9700459"/>
              <a:gd name="connsiteY35" fmla="*/ 4163492 h 6858001"/>
              <a:gd name="connsiteX36" fmla="*/ 9469504 w 9700459"/>
              <a:gd name="connsiteY36" fmla="*/ 4293793 h 6858001"/>
              <a:gd name="connsiteX37" fmla="*/ 9474210 w 9700459"/>
              <a:gd name="connsiteY37" fmla="*/ 4421352 h 6858001"/>
              <a:gd name="connsiteX38" fmla="*/ 9487490 w 9700459"/>
              <a:gd name="connsiteY38" fmla="*/ 4670298 h 6858001"/>
              <a:gd name="connsiteX39" fmla="*/ 9501609 w 9700459"/>
              <a:gd name="connsiteY39" fmla="*/ 4908956 h 6858001"/>
              <a:gd name="connsiteX40" fmla="*/ 9516401 w 9700459"/>
              <a:gd name="connsiteY40" fmla="*/ 5138013 h 6858001"/>
              <a:gd name="connsiteX41" fmla="*/ 9532706 w 9700459"/>
              <a:gd name="connsiteY41" fmla="*/ 5354726 h 6858001"/>
              <a:gd name="connsiteX42" fmla="*/ 9549683 w 9700459"/>
              <a:gd name="connsiteY42" fmla="*/ 5561838 h 6858001"/>
              <a:gd name="connsiteX43" fmla="*/ 9568004 w 9700459"/>
              <a:gd name="connsiteY43" fmla="*/ 5753862 h 6858001"/>
              <a:gd name="connsiteX44" fmla="*/ 9585990 w 9700459"/>
              <a:gd name="connsiteY44" fmla="*/ 5934227 h 6858001"/>
              <a:gd name="connsiteX45" fmla="*/ 9603975 w 9700459"/>
              <a:gd name="connsiteY45" fmla="*/ 6100191 h 6858001"/>
              <a:gd name="connsiteX46" fmla="*/ 9620952 w 9700459"/>
              <a:gd name="connsiteY46" fmla="*/ 6252438 h 6858001"/>
              <a:gd name="connsiteX47" fmla="*/ 9637089 w 9700459"/>
              <a:gd name="connsiteY47" fmla="*/ 6387541 h 6858001"/>
              <a:gd name="connsiteX48" fmla="*/ 9652385 w 9700459"/>
              <a:gd name="connsiteY48" fmla="*/ 6509613 h 6858001"/>
              <a:gd name="connsiteX49" fmla="*/ 9665160 w 9700459"/>
              <a:gd name="connsiteY49" fmla="*/ 6612483 h 6858001"/>
              <a:gd name="connsiteX50" fmla="*/ 9677262 w 9700459"/>
              <a:gd name="connsiteY50" fmla="*/ 6698894 h 6858001"/>
              <a:gd name="connsiteX51" fmla="*/ 9694576 w 9700459"/>
              <a:gd name="connsiteY51" fmla="*/ 6817538 h 6858001"/>
              <a:gd name="connsiteX52" fmla="*/ 9700459 w 9700459"/>
              <a:gd name="connsiteY52" fmla="*/ 6858000 h 6858001"/>
              <a:gd name="connsiteX53" fmla="*/ 8795105 w 9700459"/>
              <a:gd name="connsiteY53" fmla="*/ 6858000 h 6858001"/>
              <a:gd name="connsiteX54" fmla="*/ 8795105 w 9700459"/>
              <a:gd name="connsiteY54" fmla="*/ 6858001 h 6858001"/>
              <a:gd name="connsiteX55" fmla="*/ 2704541 w 9700459"/>
              <a:gd name="connsiteY55" fmla="*/ 6858001 h 6858001"/>
              <a:gd name="connsiteX56" fmla="*/ 2704541 w 9700459"/>
              <a:gd name="connsiteY56" fmla="*/ 6858000 h 6858001"/>
              <a:gd name="connsiteX57" fmla="*/ 1517015 w 9700459"/>
              <a:gd name="connsiteY57" fmla="*/ 6858000 h 6858001"/>
              <a:gd name="connsiteX58" fmla="*/ 1323975 w 9700459"/>
              <a:gd name="connsiteY58" fmla="*/ 6858000 h 6858001"/>
              <a:gd name="connsiteX59" fmla="*/ 0 w 9700459"/>
              <a:gd name="connsiteY5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00459" h="6858001">
                <a:moveTo>
                  <a:pt x="0" y="0"/>
                </a:moveTo>
                <a:lnTo>
                  <a:pt x="1323975" y="0"/>
                </a:lnTo>
                <a:lnTo>
                  <a:pt x="1517015" y="0"/>
                </a:lnTo>
                <a:lnTo>
                  <a:pt x="3241265" y="0"/>
                </a:lnTo>
                <a:lnTo>
                  <a:pt x="3241265" y="1"/>
                </a:lnTo>
                <a:lnTo>
                  <a:pt x="8355744" y="1"/>
                </a:lnTo>
                <a:lnTo>
                  <a:pt x="8355744" y="0"/>
                </a:lnTo>
                <a:lnTo>
                  <a:pt x="9699282" y="0"/>
                </a:lnTo>
                <a:lnTo>
                  <a:pt x="9674237" y="155677"/>
                </a:lnTo>
                <a:lnTo>
                  <a:pt x="9650368" y="310668"/>
                </a:lnTo>
                <a:lnTo>
                  <a:pt x="9627004" y="466344"/>
                </a:lnTo>
                <a:lnTo>
                  <a:pt x="9607001" y="622707"/>
                </a:lnTo>
                <a:lnTo>
                  <a:pt x="9586830" y="778383"/>
                </a:lnTo>
                <a:lnTo>
                  <a:pt x="9568004" y="934746"/>
                </a:lnTo>
                <a:lnTo>
                  <a:pt x="9551868" y="1089051"/>
                </a:lnTo>
                <a:lnTo>
                  <a:pt x="9536572" y="1245413"/>
                </a:lnTo>
                <a:lnTo>
                  <a:pt x="9522620" y="1401090"/>
                </a:lnTo>
                <a:lnTo>
                  <a:pt x="9510518" y="1554023"/>
                </a:lnTo>
                <a:lnTo>
                  <a:pt x="9498415" y="1709014"/>
                </a:lnTo>
                <a:lnTo>
                  <a:pt x="9488330" y="1861947"/>
                </a:lnTo>
                <a:lnTo>
                  <a:pt x="9480430" y="2014881"/>
                </a:lnTo>
                <a:lnTo>
                  <a:pt x="9472193" y="2167128"/>
                </a:lnTo>
                <a:lnTo>
                  <a:pt x="9465302" y="2318004"/>
                </a:lnTo>
                <a:lnTo>
                  <a:pt x="9460427" y="2467509"/>
                </a:lnTo>
                <a:lnTo>
                  <a:pt x="9456225" y="2617013"/>
                </a:lnTo>
                <a:lnTo>
                  <a:pt x="9452191" y="2765146"/>
                </a:lnTo>
                <a:lnTo>
                  <a:pt x="9450342" y="2911221"/>
                </a:lnTo>
                <a:lnTo>
                  <a:pt x="9448325" y="3057297"/>
                </a:lnTo>
                <a:lnTo>
                  <a:pt x="9447316" y="3201315"/>
                </a:lnTo>
                <a:lnTo>
                  <a:pt x="9448325" y="3343961"/>
                </a:lnTo>
                <a:lnTo>
                  <a:pt x="9448325" y="3485236"/>
                </a:lnTo>
                <a:lnTo>
                  <a:pt x="9450342" y="3625139"/>
                </a:lnTo>
                <a:lnTo>
                  <a:pt x="9453367" y="3762299"/>
                </a:lnTo>
                <a:lnTo>
                  <a:pt x="9456225" y="3898087"/>
                </a:lnTo>
                <a:lnTo>
                  <a:pt x="9459419" y="4031133"/>
                </a:lnTo>
                <a:lnTo>
                  <a:pt x="9464293" y="4163492"/>
                </a:lnTo>
                <a:lnTo>
                  <a:pt x="9469504" y="4293793"/>
                </a:lnTo>
                <a:lnTo>
                  <a:pt x="9474210" y="4421352"/>
                </a:lnTo>
                <a:lnTo>
                  <a:pt x="9487490" y="4670298"/>
                </a:lnTo>
                <a:lnTo>
                  <a:pt x="9501609" y="4908956"/>
                </a:lnTo>
                <a:lnTo>
                  <a:pt x="9516401" y="5138013"/>
                </a:lnTo>
                <a:lnTo>
                  <a:pt x="9532706" y="5354726"/>
                </a:lnTo>
                <a:lnTo>
                  <a:pt x="9549683" y="5561838"/>
                </a:lnTo>
                <a:lnTo>
                  <a:pt x="9568004" y="5753862"/>
                </a:lnTo>
                <a:lnTo>
                  <a:pt x="9585990" y="5934227"/>
                </a:lnTo>
                <a:lnTo>
                  <a:pt x="9603975" y="6100191"/>
                </a:lnTo>
                <a:lnTo>
                  <a:pt x="9620952" y="6252438"/>
                </a:lnTo>
                <a:lnTo>
                  <a:pt x="9637089" y="6387541"/>
                </a:lnTo>
                <a:lnTo>
                  <a:pt x="9652385" y="6509613"/>
                </a:lnTo>
                <a:lnTo>
                  <a:pt x="9665160" y="6612483"/>
                </a:lnTo>
                <a:lnTo>
                  <a:pt x="9677262" y="6698894"/>
                </a:lnTo>
                <a:lnTo>
                  <a:pt x="9694576" y="6817538"/>
                </a:lnTo>
                <a:lnTo>
                  <a:pt x="9700459" y="6858000"/>
                </a:lnTo>
                <a:lnTo>
                  <a:pt x="8795105" y="6858000"/>
                </a:lnTo>
                <a:lnTo>
                  <a:pt x="8795105" y="6858001"/>
                </a:lnTo>
                <a:lnTo>
                  <a:pt x="2704541" y="6858001"/>
                </a:lnTo>
                <a:lnTo>
                  <a:pt x="2704541" y="6858000"/>
                </a:lnTo>
                <a:lnTo>
                  <a:pt x="1517015" y="6858000"/>
                </a:lnTo>
                <a:lnTo>
                  <a:pt x="1323975" y="6858000"/>
                </a:lnTo>
                <a:lnTo>
                  <a:pt x="0" y="6858000"/>
                </a:lnTo>
                <a:close/>
              </a:path>
            </a:pathLst>
          </a:custGeom>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6" name="Content Placeholder 2"/>
          <p:cNvSpPr txBox="1">
            <a:spLocks/>
          </p:cNvSpPr>
          <p:nvPr/>
        </p:nvSpPr>
        <p:spPr>
          <a:xfrm>
            <a:off x="760413" y="1447801"/>
            <a:ext cx="7467598" cy="2552700"/>
          </a:xfrm>
          <a:prstGeom prst="rect">
            <a:avLst/>
          </a:prstGeom>
        </p:spPr>
        <p:txBody>
          <a:bodyPr vert="horz" lIns="91440" tIns="45720" rIns="91440" bIns="45720" rtlCol="0" anchor="b">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lnSpc>
                <a:spcPct val="90000"/>
              </a:lnSpc>
              <a:spcBef>
                <a:spcPct val="0"/>
              </a:spcBef>
              <a:spcAft>
                <a:spcPts val="600"/>
              </a:spcAft>
              <a:buNone/>
            </a:pPr>
            <a:endParaRPr lang="en-US" sz="4500" dirty="0">
              <a:solidFill>
                <a:schemeClr val="tx2"/>
              </a:solidFill>
            </a:endParaRPr>
          </a:p>
          <a:p>
            <a:pPr lvl="1">
              <a:lnSpc>
                <a:spcPct val="90000"/>
              </a:lnSpc>
              <a:spcBef>
                <a:spcPct val="0"/>
              </a:spcBef>
              <a:spcAft>
                <a:spcPts val="600"/>
              </a:spcAft>
              <a:buNone/>
            </a:pPr>
            <a:r>
              <a:rPr lang="en-US" sz="4500" dirty="0">
                <a:solidFill>
                  <a:schemeClr val="tx2"/>
                </a:solidFill>
              </a:rPr>
              <a:t>The Basics of Missouri’s </a:t>
            </a:r>
          </a:p>
          <a:p>
            <a:pPr marL="457200" lvl="1" indent="0">
              <a:lnSpc>
                <a:spcPct val="90000"/>
              </a:lnSpc>
              <a:spcBef>
                <a:spcPct val="0"/>
              </a:spcBef>
              <a:spcAft>
                <a:spcPts val="600"/>
              </a:spcAft>
              <a:buNone/>
            </a:pPr>
            <a:r>
              <a:rPr lang="en-US" sz="4500" dirty="0">
                <a:solidFill>
                  <a:schemeClr val="tx2"/>
                </a:solidFill>
              </a:rPr>
              <a:t>Assessment  Process</a:t>
            </a:r>
          </a:p>
        </p:txBody>
      </p:sp>
      <p:sp>
        <p:nvSpPr>
          <p:cNvPr id="29" name="Rectangle 28">
            <a:extLst>
              <a:ext uri="{FF2B5EF4-FFF2-40B4-BE49-F238E27FC236}">
                <a16:creationId xmlns:a16="http://schemas.microsoft.com/office/drawing/2014/main" id="{B61A74B3-E247-44D4-8C48-FAE8E2056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Slide Number Placeholder 3"/>
          <p:cNvSpPr>
            <a:spLocks noGrp="1"/>
          </p:cNvSpPr>
          <p:nvPr>
            <p:ph type="sldNum" sz="quarter" idx="12"/>
          </p:nvPr>
        </p:nvSpPr>
        <p:spPr>
          <a:xfrm>
            <a:off x="10352540" y="295729"/>
            <a:ext cx="838199" cy="767687"/>
          </a:xfrm>
        </p:spPr>
        <p:txBody>
          <a:bodyPr vert="horz" lIns="91440" tIns="45720" rIns="91440" bIns="45720" rtlCol="0" anchor="b">
            <a:normAutofit/>
          </a:bodyPr>
          <a:lstStyle/>
          <a:p>
            <a:pPr>
              <a:spcAft>
                <a:spcPts val="600"/>
              </a:spcAft>
            </a:pPr>
            <a:fld id="{D57F1E4F-1CFF-5643-939E-02111984F565}" type="slidenum">
              <a:rPr lang="en-US">
                <a:solidFill>
                  <a:srgbClr val="FFFFFF"/>
                </a:solidFill>
              </a:rPr>
              <a:pPr>
                <a:spcAft>
                  <a:spcPts val="600"/>
                </a:spcAft>
              </a:pPr>
              <a:t>3</a:t>
            </a:fld>
            <a:endParaRPr lang="en-US">
              <a:solidFill>
                <a:srgbClr val="FFFFFF"/>
              </a:solidFill>
            </a:endParaRPr>
          </a:p>
        </p:txBody>
      </p:sp>
      <p:sp>
        <p:nvSpPr>
          <p:cNvPr id="5" name="Title 1"/>
          <p:cNvSpPr txBox="1">
            <a:spLocks/>
          </p:cNvSpPr>
          <p:nvPr/>
        </p:nvSpPr>
        <p:spPr>
          <a:xfrm>
            <a:off x="1141413" y="618518"/>
            <a:ext cx="9905998" cy="147857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solidFill>
                <a:schemeClr val="tx1"/>
              </a:solidFill>
            </a:endParaRPr>
          </a:p>
        </p:txBody>
      </p:sp>
    </p:spTree>
    <p:extLst>
      <p:ext uri="{BB962C8B-B14F-4D97-AF65-F5344CB8AC3E}">
        <p14:creationId xmlns:p14="http://schemas.microsoft.com/office/powerpoint/2010/main" val="14941632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02111984F565}" type="slidenum">
              <a:rPr lang="en-US" smtClean="0"/>
              <a:t>30</a:t>
            </a:fld>
            <a:endParaRPr lang="en-US" dirty="0"/>
          </a:p>
        </p:txBody>
      </p:sp>
      <p:sp>
        <p:nvSpPr>
          <p:cNvPr id="5" name="Title 1"/>
          <p:cNvSpPr txBox="1">
            <a:spLocks/>
          </p:cNvSpPr>
          <p:nvPr/>
        </p:nvSpPr>
        <p:spPr>
          <a:xfrm>
            <a:off x="1141413" y="618518"/>
            <a:ext cx="9905998" cy="147857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solidFill>
                <a:schemeClr val="tx1"/>
              </a:solidFill>
            </a:endParaRPr>
          </a:p>
        </p:txBody>
      </p:sp>
      <p:sp>
        <p:nvSpPr>
          <p:cNvPr id="6" name="Content Placeholder 2"/>
          <p:cNvSpPr txBox="1">
            <a:spLocks/>
          </p:cNvSpPr>
          <p:nvPr/>
        </p:nvSpPr>
        <p:spPr>
          <a:xfrm>
            <a:off x="360948" y="618518"/>
            <a:ext cx="10686464" cy="5172683"/>
          </a:xfrm>
          <a:prstGeom prst="rect">
            <a:avLst/>
          </a:prstGeom>
        </p:spPr>
        <p:txBody>
          <a:bodyPr vert="horz" lIns="91440" tIns="45720" rIns="91440" bIns="45720" rtlCol="0">
            <a:normAutofit fontScale="3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lgn="ctr">
              <a:buFont typeface="Wingdings 3" charset="2"/>
              <a:buNone/>
            </a:pPr>
            <a:endParaRPr lang="en-US" dirty="0"/>
          </a:p>
          <a:p>
            <a:pPr lvl="1"/>
            <a:r>
              <a:rPr lang="en-US" sz="6200" dirty="0"/>
              <a:t> </a:t>
            </a:r>
            <a:r>
              <a:rPr lang="en-US" sz="8000" dirty="0"/>
              <a:t>What constitutes a “physical inspection”? (continued)</a:t>
            </a:r>
          </a:p>
          <a:p>
            <a:pPr lvl="1"/>
            <a:endParaRPr lang="en-US" sz="8000" dirty="0"/>
          </a:p>
          <a:p>
            <a:pPr marL="457200" lvl="1" indent="0">
              <a:buNone/>
            </a:pPr>
            <a:r>
              <a:rPr lang="en-US" sz="8000" dirty="0"/>
              <a:t>4.  A physical inspection shall include, but not be limited to, an on-site personal observation and review of all exterior portions of the land and any buildings and improvements to which the inspector has or may reasonably and lawfully gain external access and shall include an observation and review of the interior of any buildings or improvements on the property upon the timely request of the owner.  Mere observation of the property via a drive-by inspection or the like shall not be considered sufficient to constitute a physical inspection as required by this section.  137.115.12.</a:t>
            </a:r>
          </a:p>
          <a:p>
            <a:pPr marL="457200" lvl="1" indent="0">
              <a:buNone/>
            </a:pPr>
            <a:endParaRPr lang="en-US" sz="8000" dirty="0"/>
          </a:p>
        </p:txBody>
      </p:sp>
    </p:spTree>
    <p:extLst>
      <p:ext uri="{BB962C8B-B14F-4D97-AF65-F5344CB8AC3E}">
        <p14:creationId xmlns:p14="http://schemas.microsoft.com/office/powerpoint/2010/main" val="184381974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02111984F565}" type="slidenum">
              <a:rPr lang="en-US" smtClean="0"/>
              <a:t>31</a:t>
            </a:fld>
            <a:endParaRPr lang="en-US" dirty="0"/>
          </a:p>
        </p:txBody>
      </p:sp>
      <p:sp>
        <p:nvSpPr>
          <p:cNvPr id="5" name="Title 1"/>
          <p:cNvSpPr txBox="1">
            <a:spLocks/>
          </p:cNvSpPr>
          <p:nvPr/>
        </p:nvSpPr>
        <p:spPr>
          <a:xfrm>
            <a:off x="1141413" y="618518"/>
            <a:ext cx="9905998" cy="147857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solidFill>
                <a:schemeClr val="tx1"/>
              </a:solidFill>
            </a:endParaRPr>
          </a:p>
        </p:txBody>
      </p:sp>
      <p:sp>
        <p:nvSpPr>
          <p:cNvPr id="6" name="Content Placeholder 2"/>
          <p:cNvSpPr txBox="1">
            <a:spLocks/>
          </p:cNvSpPr>
          <p:nvPr/>
        </p:nvSpPr>
        <p:spPr>
          <a:xfrm>
            <a:off x="1141412" y="1179095"/>
            <a:ext cx="9905999" cy="4612106"/>
          </a:xfrm>
          <a:prstGeom prst="rect">
            <a:avLst/>
          </a:prstGeom>
        </p:spPr>
        <p:txBody>
          <a:bodyPr vert="horz" lIns="91440" tIns="45720" rIns="91440" bIns="45720" rtlCol="0">
            <a:normAutofit fontScale="5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lgn="ctr">
              <a:buFont typeface="Wingdings 3" charset="2"/>
              <a:buNone/>
            </a:pPr>
            <a:endParaRPr lang="en-US" dirty="0"/>
          </a:p>
          <a:p>
            <a:pPr lvl="1" algn="ctr"/>
            <a:r>
              <a:rPr lang="en-US" sz="4000" dirty="0"/>
              <a:t>TO SUMMARIZE:</a:t>
            </a:r>
          </a:p>
          <a:p>
            <a:pPr lvl="0">
              <a:lnSpc>
                <a:spcPct val="100000"/>
              </a:lnSpc>
            </a:pPr>
            <a:r>
              <a:rPr lang="en-US" sz="4000" dirty="0"/>
              <a:t>If a physical inspection is required under 137.115:</a:t>
            </a:r>
          </a:p>
          <a:p>
            <a:pPr lvl="0">
              <a:lnSpc>
                <a:spcPct val="100000"/>
              </a:lnSpc>
            </a:pPr>
            <a:r>
              <a:rPr lang="en-US" sz="4000" dirty="0"/>
              <a:t>-The assessor has the burden to prove that the assessor’s valuation does not exceed the true market value of the subject property.   138.060.1</a:t>
            </a:r>
          </a:p>
          <a:p>
            <a:pPr lvl="0">
              <a:lnSpc>
                <a:spcPct val="100000"/>
              </a:lnSpc>
            </a:pPr>
            <a:r>
              <a:rPr lang="en-US" sz="4000" dirty="0"/>
              <a:t>-The assessor has the burden to establish the manner in which the physical inspection was performed.  138.060.1</a:t>
            </a:r>
          </a:p>
          <a:p>
            <a:pPr lvl="0">
              <a:lnSpc>
                <a:spcPct val="100000"/>
              </a:lnSpc>
            </a:pPr>
            <a:r>
              <a:rPr lang="en-US" sz="4000" dirty="0"/>
              <a:t>IN THE EVENT THE ASSESSOR FAILS TO PROVIDE SUFFICIENT EVIDENCE TO ESTABLISH THAT THE PHYSICAL INSPECTION WAS PERFORMED IN ACCORDANCE WITH SECTION 137.115, </a:t>
            </a:r>
            <a:r>
              <a:rPr lang="en-US" sz="4000" dirty="0">
                <a:solidFill>
                  <a:schemeClr val="accent3">
                    <a:lumMod val="60000"/>
                    <a:lumOff val="40000"/>
                  </a:schemeClr>
                </a:solidFill>
              </a:rPr>
              <a:t>THE PROPERTY OWNER SHALL PREVAIL ON THE APPEAL AS A MATTER OF LAW</a:t>
            </a:r>
            <a:r>
              <a:rPr lang="en-US" sz="4000" dirty="0"/>
              <a:t>.  138.060.1 </a:t>
            </a:r>
          </a:p>
          <a:p>
            <a:pPr lvl="0">
              <a:lnSpc>
                <a:spcPct val="100000"/>
              </a:lnSpc>
            </a:pPr>
            <a:r>
              <a:rPr lang="en-US" sz="4000" dirty="0"/>
              <a:t>“</a:t>
            </a:r>
            <a:r>
              <a:rPr lang="en-US" sz="4000" u="sng" dirty="0"/>
              <a:t>As a matter of law</a:t>
            </a:r>
            <a:r>
              <a:rPr lang="en-US" sz="4000" dirty="0"/>
              <a:t>” is a legal term that means </a:t>
            </a:r>
            <a:r>
              <a:rPr lang="en-US" sz="4000" u="sng" dirty="0">
                <a:solidFill>
                  <a:schemeClr val="accent3">
                    <a:lumMod val="60000"/>
                    <a:lumOff val="40000"/>
                  </a:schemeClr>
                </a:solidFill>
              </a:rPr>
              <a:t>GAME OVER</a:t>
            </a:r>
            <a:r>
              <a:rPr lang="en-US" sz="4000" dirty="0"/>
              <a:t>!!</a:t>
            </a:r>
          </a:p>
          <a:p>
            <a:pPr lvl="1" algn="ctr"/>
            <a:endParaRPr lang="en-US" sz="4000" dirty="0"/>
          </a:p>
        </p:txBody>
      </p:sp>
    </p:spTree>
    <p:extLst>
      <p:ext uri="{BB962C8B-B14F-4D97-AF65-F5344CB8AC3E}">
        <p14:creationId xmlns:p14="http://schemas.microsoft.com/office/powerpoint/2010/main" val="208727848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D2D844C-AB64-4A03-80BE-33212E61DD0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 name="Picture 12">
            <a:extLst>
              <a:ext uri="{FF2B5EF4-FFF2-40B4-BE49-F238E27FC236}">
                <a16:creationId xmlns:a16="http://schemas.microsoft.com/office/drawing/2014/main" id="{CAAD0E9B-89C2-4268-98B4-BA7BFFF2C7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5" name="Oval 14">
            <a:extLst>
              <a:ext uri="{FF2B5EF4-FFF2-40B4-BE49-F238E27FC236}">
                <a16:creationId xmlns:a16="http://schemas.microsoft.com/office/drawing/2014/main" id="{1653AB08-C531-42A8-AA8D-C2ABAE87CC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7" name="Picture 16">
            <a:extLst>
              <a:ext uri="{FF2B5EF4-FFF2-40B4-BE49-F238E27FC236}">
                <a16:creationId xmlns:a16="http://schemas.microsoft.com/office/drawing/2014/main" id="{72E47EEC-33C8-4EC3-8BFC-BB02B4171FD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9" name="Picture 18">
            <a:extLst>
              <a:ext uri="{FF2B5EF4-FFF2-40B4-BE49-F238E27FC236}">
                <a16:creationId xmlns:a16="http://schemas.microsoft.com/office/drawing/2014/main" id="{A8BC9CC6-50D5-4C61-9EDE-315A1B5F14E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21" name="Rectangle 20">
            <a:extLst>
              <a:ext uri="{FF2B5EF4-FFF2-40B4-BE49-F238E27FC236}">
                <a16:creationId xmlns:a16="http://schemas.microsoft.com/office/drawing/2014/main" id="{CED2641B-4430-4CF4-89AB-3FADDD630F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2">
            <a:extLst>
              <a:ext uri="{FF2B5EF4-FFF2-40B4-BE49-F238E27FC236}">
                <a16:creationId xmlns:a16="http://schemas.microsoft.com/office/drawing/2014/main" id="{3D15A6F9-32E7-4EA5-A1BE-A2636DA69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p:nvSpPr>
          <p:cNvPr id="25" name="Freeform 36">
            <a:extLst>
              <a:ext uri="{FF2B5EF4-FFF2-40B4-BE49-F238E27FC236}">
                <a16:creationId xmlns:a16="http://schemas.microsoft.com/office/drawing/2014/main" id="{1B9047A0-D508-41B4-9987-A03A1C314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307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alpha val="20000"/>
            </a:schemeClr>
          </a:solidFill>
          <a:ln>
            <a:noFill/>
          </a:ln>
        </p:spPr>
        <p:txBody>
          <a:bodyPr rtlCol="0" anchor="ctr"/>
          <a:lstStyle/>
          <a:p>
            <a:pPr algn="ctr"/>
            <a:endParaRPr lang="en-US"/>
          </a:p>
        </p:txBody>
      </p:sp>
      <p:sp>
        <p:nvSpPr>
          <p:cNvPr id="27" name="Freeform: Shape 26">
            <a:extLst>
              <a:ext uri="{FF2B5EF4-FFF2-40B4-BE49-F238E27FC236}">
                <a16:creationId xmlns:a16="http://schemas.microsoft.com/office/drawing/2014/main" id="{B679C71C-F606-4D18-A66B-277C1FD5C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1307" y="0"/>
            <a:ext cx="7790693" cy="6858003"/>
          </a:xfrm>
          <a:custGeom>
            <a:avLst/>
            <a:gdLst>
              <a:gd name="connsiteX0" fmla="*/ 6960957 w 7790693"/>
              <a:gd name="connsiteY0" fmla="*/ 0 h 6858003"/>
              <a:gd name="connsiteX1" fmla="*/ 7790693 w 7790693"/>
              <a:gd name="connsiteY1" fmla="*/ 0 h 6858003"/>
              <a:gd name="connsiteX2" fmla="*/ 7790693 w 7790693"/>
              <a:gd name="connsiteY2" fmla="*/ 6858002 h 6858003"/>
              <a:gd name="connsiteX3" fmla="*/ 6995919 w 7790693"/>
              <a:gd name="connsiteY3" fmla="*/ 6858002 h 6858003"/>
              <a:gd name="connsiteX4" fmla="*/ 6995919 w 7790693"/>
              <a:gd name="connsiteY4" fmla="*/ 6858003 h 6858003"/>
              <a:gd name="connsiteX5" fmla="*/ 905354 w 7790693"/>
              <a:gd name="connsiteY5" fmla="*/ 6858003 h 6858003"/>
              <a:gd name="connsiteX6" fmla="*/ 905354 w 7790693"/>
              <a:gd name="connsiteY6" fmla="*/ 6858002 h 6858003"/>
              <a:gd name="connsiteX7" fmla="*/ 0 w 7790693"/>
              <a:gd name="connsiteY7" fmla="*/ 6858002 h 6858003"/>
              <a:gd name="connsiteX8" fmla="*/ 5883 w 7790693"/>
              <a:gd name="connsiteY8" fmla="*/ 6817540 h 6858003"/>
              <a:gd name="connsiteX9" fmla="*/ 23197 w 7790693"/>
              <a:gd name="connsiteY9" fmla="*/ 6698896 h 6858003"/>
              <a:gd name="connsiteX10" fmla="*/ 35299 w 7790693"/>
              <a:gd name="connsiteY10" fmla="*/ 6612485 h 6858003"/>
              <a:gd name="connsiteX11" fmla="*/ 48074 w 7790693"/>
              <a:gd name="connsiteY11" fmla="*/ 6509615 h 6858003"/>
              <a:gd name="connsiteX12" fmla="*/ 63370 w 7790693"/>
              <a:gd name="connsiteY12" fmla="*/ 6387543 h 6858003"/>
              <a:gd name="connsiteX13" fmla="*/ 79507 w 7790693"/>
              <a:gd name="connsiteY13" fmla="*/ 6252440 h 6858003"/>
              <a:gd name="connsiteX14" fmla="*/ 96484 w 7790693"/>
              <a:gd name="connsiteY14" fmla="*/ 6100193 h 6858003"/>
              <a:gd name="connsiteX15" fmla="*/ 114469 w 7790693"/>
              <a:gd name="connsiteY15" fmla="*/ 5934229 h 6858003"/>
              <a:gd name="connsiteX16" fmla="*/ 132455 w 7790693"/>
              <a:gd name="connsiteY16" fmla="*/ 5753864 h 6858003"/>
              <a:gd name="connsiteX17" fmla="*/ 150776 w 7790693"/>
              <a:gd name="connsiteY17" fmla="*/ 5561840 h 6858003"/>
              <a:gd name="connsiteX18" fmla="*/ 167753 w 7790693"/>
              <a:gd name="connsiteY18" fmla="*/ 5354728 h 6858003"/>
              <a:gd name="connsiteX19" fmla="*/ 184058 w 7790693"/>
              <a:gd name="connsiteY19" fmla="*/ 5138015 h 6858003"/>
              <a:gd name="connsiteX20" fmla="*/ 198850 w 7790693"/>
              <a:gd name="connsiteY20" fmla="*/ 4908958 h 6858003"/>
              <a:gd name="connsiteX21" fmla="*/ 212969 w 7790693"/>
              <a:gd name="connsiteY21" fmla="*/ 4670300 h 6858003"/>
              <a:gd name="connsiteX22" fmla="*/ 226249 w 7790693"/>
              <a:gd name="connsiteY22" fmla="*/ 4421354 h 6858003"/>
              <a:gd name="connsiteX23" fmla="*/ 230955 w 7790693"/>
              <a:gd name="connsiteY23" fmla="*/ 4293795 h 6858003"/>
              <a:gd name="connsiteX24" fmla="*/ 236166 w 7790693"/>
              <a:gd name="connsiteY24" fmla="*/ 4163494 h 6858003"/>
              <a:gd name="connsiteX25" fmla="*/ 241040 w 7790693"/>
              <a:gd name="connsiteY25" fmla="*/ 4031135 h 6858003"/>
              <a:gd name="connsiteX26" fmla="*/ 244234 w 7790693"/>
              <a:gd name="connsiteY26" fmla="*/ 3898089 h 6858003"/>
              <a:gd name="connsiteX27" fmla="*/ 247092 w 7790693"/>
              <a:gd name="connsiteY27" fmla="*/ 3762301 h 6858003"/>
              <a:gd name="connsiteX28" fmla="*/ 250117 w 7790693"/>
              <a:gd name="connsiteY28" fmla="*/ 3625141 h 6858003"/>
              <a:gd name="connsiteX29" fmla="*/ 252134 w 7790693"/>
              <a:gd name="connsiteY29" fmla="*/ 3485238 h 6858003"/>
              <a:gd name="connsiteX30" fmla="*/ 252134 w 7790693"/>
              <a:gd name="connsiteY30" fmla="*/ 3343963 h 6858003"/>
              <a:gd name="connsiteX31" fmla="*/ 253143 w 7790693"/>
              <a:gd name="connsiteY31" fmla="*/ 3201317 h 6858003"/>
              <a:gd name="connsiteX32" fmla="*/ 252134 w 7790693"/>
              <a:gd name="connsiteY32" fmla="*/ 3057299 h 6858003"/>
              <a:gd name="connsiteX33" fmla="*/ 250117 w 7790693"/>
              <a:gd name="connsiteY33" fmla="*/ 2911223 h 6858003"/>
              <a:gd name="connsiteX34" fmla="*/ 248268 w 7790693"/>
              <a:gd name="connsiteY34" fmla="*/ 2765148 h 6858003"/>
              <a:gd name="connsiteX35" fmla="*/ 244234 w 7790693"/>
              <a:gd name="connsiteY35" fmla="*/ 2617015 h 6858003"/>
              <a:gd name="connsiteX36" fmla="*/ 240032 w 7790693"/>
              <a:gd name="connsiteY36" fmla="*/ 2467511 h 6858003"/>
              <a:gd name="connsiteX37" fmla="*/ 235157 w 7790693"/>
              <a:gd name="connsiteY37" fmla="*/ 2318006 h 6858003"/>
              <a:gd name="connsiteX38" fmla="*/ 228266 w 7790693"/>
              <a:gd name="connsiteY38" fmla="*/ 2167130 h 6858003"/>
              <a:gd name="connsiteX39" fmla="*/ 220029 w 7790693"/>
              <a:gd name="connsiteY39" fmla="*/ 2014883 h 6858003"/>
              <a:gd name="connsiteX40" fmla="*/ 212129 w 7790693"/>
              <a:gd name="connsiteY40" fmla="*/ 1861949 h 6858003"/>
              <a:gd name="connsiteX41" fmla="*/ 202044 w 7790693"/>
              <a:gd name="connsiteY41" fmla="*/ 1709016 h 6858003"/>
              <a:gd name="connsiteX42" fmla="*/ 189941 w 7790693"/>
              <a:gd name="connsiteY42" fmla="*/ 1554025 h 6858003"/>
              <a:gd name="connsiteX43" fmla="*/ 177839 w 7790693"/>
              <a:gd name="connsiteY43" fmla="*/ 1401092 h 6858003"/>
              <a:gd name="connsiteX44" fmla="*/ 163887 w 7790693"/>
              <a:gd name="connsiteY44" fmla="*/ 1245415 h 6858003"/>
              <a:gd name="connsiteX45" fmla="*/ 148591 w 7790693"/>
              <a:gd name="connsiteY45" fmla="*/ 1089053 h 6858003"/>
              <a:gd name="connsiteX46" fmla="*/ 132455 w 7790693"/>
              <a:gd name="connsiteY46" fmla="*/ 934748 h 6858003"/>
              <a:gd name="connsiteX47" fmla="*/ 113629 w 7790693"/>
              <a:gd name="connsiteY47" fmla="*/ 778385 h 6858003"/>
              <a:gd name="connsiteX48" fmla="*/ 93458 w 7790693"/>
              <a:gd name="connsiteY48" fmla="*/ 622709 h 6858003"/>
              <a:gd name="connsiteX49" fmla="*/ 73455 w 7790693"/>
              <a:gd name="connsiteY49" fmla="*/ 466346 h 6858003"/>
              <a:gd name="connsiteX50" fmla="*/ 50091 w 7790693"/>
              <a:gd name="connsiteY50" fmla="*/ 310670 h 6858003"/>
              <a:gd name="connsiteX51" fmla="*/ 26222 w 7790693"/>
              <a:gd name="connsiteY51" fmla="*/ 155679 h 6858003"/>
              <a:gd name="connsiteX52" fmla="*/ 1177 w 7790693"/>
              <a:gd name="connsiteY52" fmla="*/ 2 h 6858003"/>
              <a:gd name="connsiteX53" fmla="*/ 1344715 w 7790693"/>
              <a:gd name="connsiteY53" fmla="*/ 2 h 6858003"/>
              <a:gd name="connsiteX54" fmla="*/ 1344715 w 7790693"/>
              <a:gd name="connsiteY54" fmla="*/ 3 h 6858003"/>
              <a:gd name="connsiteX55" fmla="*/ 6960957 w 7790693"/>
              <a:gd name="connsiteY55" fmla="*/ 3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7790693" h="6858003">
                <a:moveTo>
                  <a:pt x="6960957" y="0"/>
                </a:moveTo>
                <a:lnTo>
                  <a:pt x="7790693" y="0"/>
                </a:lnTo>
                <a:lnTo>
                  <a:pt x="7790693" y="6858002"/>
                </a:lnTo>
                <a:lnTo>
                  <a:pt x="6995919" y="6858002"/>
                </a:lnTo>
                <a:lnTo>
                  <a:pt x="6995919" y="6858003"/>
                </a:lnTo>
                <a:lnTo>
                  <a:pt x="905354" y="6858003"/>
                </a:lnTo>
                <a:lnTo>
                  <a:pt x="905354" y="6858002"/>
                </a:lnTo>
                <a:lnTo>
                  <a:pt x="0" y="6858002"/>
                </a:lnTo>
                <a:lnTo>
                  <a:pt x="5883" y="6817540"/>
                </a:lnTo>
                <a:lnTo>
                  <a:pt x="23197" y="6698896"/>
                </a:lnTo>
                <a:lnTo>
                  <a:pt x="35299" y="6612485"/>
                </a:lnTo>
                <a:lnTo>
                  <a:pt x="48074" y="6509615"/>
                </a:lnTo>
                <a:lnTo>
                  <a:pt x="63370" y="6387543"/>
                </a:lnTo>
                <a:lnTo>
                  <a:pt x="79507" y="6252440"/>
                </a:lnTo>
                <a:lnTo>
                  <a:pt x="96484" y="6100193"/>
                </a:lnTo>
                <a:lnTo>
                  <a:pt x="114469" y="5934229"/>
                </a:lnTo>
                <a:lnTo>
                  <a:pt x="132455" y="5753864"/>
                </a:lnTo>
                <a:lnTo>
                  <a:pt x="150776" y="5561840"/>
                </a:lnTo>
                <a:lnTo>
                  <a:pt x="167753" y="5354728"/>
                </a:lnTo>
                <a:lnTo>
                  <a:pt x="184058" y="5138015"/>
                </a:lnTo>
                <a:lnTo>
                  <a:pt x="198850" y="4908958"/>
                </a:lnTo>
                <a:lnTo>
                  <a:pt x="212969" y="4670300"/>
                </a:lnTo>
                <a:lnTo>
                  <a:pt x="226249" y="4421354"/>
                </a:lnTo>
                <a:lnTo>
                  <a:pt x="230955" y="4293795"/>
                </a:lnTo>
                <a:lnTo>
                  <a:pt x="236166" y="4163494"/>
                </a:lnTo>
                <a:lnTo>
                  <a:pt x="241040" y="4031135"/>
                </a:lnTo>
                <a:lnTo>
                  <a:pt x="244234" y="3898089"/>
                </a:lnTo>
                <a:lnTo>
                  <a:pt x="247092" y="3762301"/>
                </a:lnTo>
                <a:lnTo>
                  <a:pt x="250117" y="3625141"/>
                </a:lnTo>
                <a:lnTo>
                  <a:pt x="252134" y="3485238"/>
                </a:lnTo>
                <a:lnTo>
                  <a:pt x="252134" y="3343963"/>
                </a:lnTo>
                <a:lnTo>
                  <a:pt x="253143" y="3201317"/>
                </a:lnTo>
                <a:lnTo>
                  <a:pt x="252134" y="3057299"/>
                </a:lnTo>
                <a:lnTo>
                  <a:pt x="250117" y="2911223"/>
                </a:lnTo>
                <a:lnTo>
                  <a:pt x="248268" y="2765148"/>
                </a:lnTo>
                <a:lnTo>
                  <a:pt x="244234" y="2617015"/>
                </a:lnTo>
                <a:lnTo>
                  <a:pt x="240032" y="2467511"/>
                </a:lnTo>
                <a:lnTo>
                  <a:pt x="235157" y="2318006"/>
                </a:lnTo>
                <a:lnTo>
                  <a:pt x="228266" y="2167130"/>
                </a:lnTo>
                <a:lnTo>
                  <a:pt x="220029" y="2014883"/>
                </a:lnTo>
                <a:lnTo>
                  <a:pt x="212129" y="1861949"/>
                </a:lnTo>
                <a:lnTo>
                  <a:pt x="202044" y="1709016"/>
                </a:lnTo>
                <a:lnTo>
                  <a:pt x="189941" y="1554025"/>
                </a:lnTo>
                <a:lnTo>
                  <a:pt x="177839" y="1401092"/>
                </a:lnTo>
                <a:lnTo>
                  <a:pt x="163887" y="1245415"/>
                </a:lnTo>
                <a:lnTo>
                  <a:pt x="148591" y="1089053"/>
                </a:lnTo>
                <a:lnTo>
                  <a:pt x="132455" y="934748"/>
                </a:lnTo>
                <a:lnTo>
                  <a:pt x="113629" y="778385"/>
                </a:lnTo>
                <a:lnTo>
                  <a:pt x="93458" y="622709"/>
                </a:lnTo>
                <a:lnTo>
                  <a:pt x="73455" y="466346"/>
                </a:lnTo>
                <a:lnTo>
                  <a:pt x="50091" y="310670"/>
                </a:lnTo>
                <a:lnTo>
                  <a:pt x="26222" y="155679"/>
                </a:lnTo>
                <a:lnTo>
                  <a:pt x="1177" y="2"/>
                </a:lnTo>
                <a:lnTo>
                  <a:pt x="1344715" y="2"/>
                </a:lnTo>
                <a:lnTo>
                  <a:pt x="1344715" y="3"/>
                </a:lnTo>
                <a:lnTo>
                  <a:pt x="6960957" y="3"/>
                </a:lnTo>
                <a:close/>
              </a:path>
            </a:pathLst>
          </a:custGeom>
          <a:blipFill rotWithShape="0">
            <a:blip r:embed="rId3">
              <a:duotone>
                <a:schemeClr val="bg2">
                  <a:shade val="69000"/>
                  <a:hueMod val="108000"/>
                  <a:satMod val="164000"/>
                  <a:lumMod val="74000"/>
                </a:schemeClr>
                <a:schemeClr val="bg2">
                  <a:tint val="96000"/>
                  <a:hueMod val="88000"/>
                  <a:satMod val="140000"/>
                  <a:lumMod val="132000"/>
                </a:schemeClr>
              </a:duotone>
            </a:blip>
            <a:stretch>
              <a:fillRect l="-62913" r="-11361"/>
            </a:stretch>
          </a:blipFill>
          <a:ln>
            <a:noFill/>
          </a:ln>
        </p:spPr>
        <p:txBody>
          <a:bodyPr rtlCol="0" anchor="ctr"/>
          <a:lstStyle/>
          <a:p>
            <a:pPr algn="ctr"/>
            <a:endParaRPr lang="en-US"/>
          </a:p>
        </p:txBody>
      </p:sp>
      <p:sp>
        <p:nvSpPr>
          <p:cNvPr id="6" name="Content Placeholder 2"/>
          <p:cNvSpPr txBox="1">
            <a:spLocks/>
          </p:cNvSpPr>
          <p:nvPr/>
        </p:nvSpPr>
        <p:spPr>
          <a:xfrm>
            <a:off x="5282512" y="1028702"/>
            <a:ext cx="6172069" cy="4800598"/>
          </a:xfrm>
          <a:prstGeom prst="rect">
            <a:avLst/>
          </a:prstGeom>
        </p:spPr>
        <p:txBody>
          <a:bodyPr vert="horz" lIns="91440" tIns="45720" rIns="91440" bIns="45720" rtlCol="0" anchor="ct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spcBef>
                <a:spcPct val="0"/>
              </a:spcBef>
              <a:spcAft>
                <a:spcPts val="600"/>
              </a:spcAft>
              <a:buNone/>
            </a:pPr>
            <a:endParaRPr lang="en-US" sz="7200"/>
          </a:p>
          <a:p>
            <a:pPr lvl="1">
              <a:spcBef>
                <a:spcPct val="0"/>
              </a:spcBef>
              <a:spcAft>
                <a:spcPts val="600"/>
              </a:spcAft>
              <a:buNone/>
            </a:pPr>
            <a:r>
              <a:rPr lang="en-US" sz="7200"/>
              <a:t>FAQs/Hot Topics</a:t>
            </a:r>
          </a:p>
        </p:txBody>
      </p:sp>
      <p:sp>
        <p:nvSpPr>
          <p:cNvPr id="4" name="Slide Number Placeholder 3"/>
          <p:cNvSpPr>
            <a:spLocks noGrp="1"/>
          </p:cNvSpPr>
          <p:nvPr>
            <p:ph type="sldNum" sz="quarter" idx="12"/>
          </p:nvPr>
        </p:nvSpPr>
        <p:spPr>
          <a:xfrm>
            <a:off x="10867547" y="6355080"/>
            <a:ext cx="838199" cy="301752"/>
          </a:xfrm>
        </p:spPr>
        <p:txBody>
          <a:bodyPr vert="horz" lIns="91440" tIns="45720" rIns="91440" bIns="45720" rtlCol="0" anchor="b">
            <a:normAutofit/>
          </a:bodyPr>
          <a:lstStyle/>
          <a:p>
            <a:pPr algn="l">
              <a:spcAft>
                <a:spcPts val="600"/>
              </a:spcAft>
            </a:pPr>
            <a:fld id="{D57F1E4F-1CFF-5643-939E-02111984F565}" type="slidenum">
              <a:rPr lang="en-US" sz="1100">
                <a:solidFill>
                  <a:schemeClr val="tx1">
                    <a:alpha val="60000"/>
                  </a:schemeClr>
                </a:solidFill>
              </a:rPr>
              <a:pPr algn="l">
                <a:spcAft>
                  <a:spcPts val="600"/>
                </a:spcAft>
              </a:pPr>
              <a:t>32</a:t>
            </a:fld>
            <a:endParaRPr lang="en-US" sz="1100">
              <a:solidFill>
                <a:schemeClr val="tx1">
                  <a:alpha val="60000"/>
                </a:schemeClr>
              </a:solidFill>
            </a:endParaRPr>
          </a:p>
        </p:txBody>
      </p:sp>
      <p:sp>
        <p:nvSpPr>
          <p:cNvPr id="5" name="Title 1"/>
          <p:cNvSpPr txBox="1">
            <a:spLocks/>
          </p:cNvSpPr>
          <p:nvPr/>
        </p:nvSpPr>
        <p:spPr>
          <a:xfrm>
            <a:off x="1141413" y="618518"/>
            <a:ext cx="9905998" cy="147857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solidFill>
                <a:schemeClr val="tx1"/>
              </a:solidFill>
            </a:endParaRPr>
          </a:p>
        </p:txBody>
      </p:sp>
    </p:spTree>
    <p:extLst>
      <p:ext uri="{BB962C8B-B14F-4D97-AF65-F5344CB8AC3E}">
        <p14:creationId xmlns:p14="http://schemas.microsoft.com/office/powerpoint/2010/main" val="361175818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141413" y="618518"/>
            <a:ext cx="9905998" cy="1478570"/>
          </a:xfrm>
          <a:prstGeom prst="rect">
            <a:avLst/>
          </a:prstGeom>
        </p:spPr>
        <p:txBody>
          <a:bodyPr vert="horz" lIns="91440" tIns="45720" rIns="91440" bIns="45720" rtlCol="0" anchor="b">
            <a:noAutofit/>
          </a:bodyPr>
          <a:lstStyle>
            <a:lvl1pPr algn="l" defTabSz="457200" rtl="0" eaLnBrk="1" latinLnBrk="0" hangingPunct="1">
              <a:spcBef>
                <a:spcPct val="0"/>
              </a:spcBef>
              <a:buNone/>
              <a:defRPr sz="4000" b="0" i="0" kern="1200" cap="none">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FAQ 1</a:t>
            </a:r>
          </a:p>
        </p:txBody>
      </p:sp>
      <p:sp>
        <p:nvSpPr>
          <p:cNvPr id="6" name="Content Placeholder 2"/>
          <p:cNvSpPr txBox="1">
            <a:spLocks/>
          </p:cNvSpPr>
          <p:nvPr/>
        </p:nvSpPr>
        <p:spPr>
          <a:xfrm>
            <a:off x="1141410" y="2249486"/>
            <a:ext cx="4878389" cy="3541714"/>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a:t>Q: How can the assessment roll be closed by July 1 if the assessor and taxpayer are continuing to have informal discussions about a possible adjustment to the assessment of property and the taxpayer has until the second Monday in July to file an appeal with the BOE? </a:t>
            </a:r>
            <a:endParaRPr lang="en-US" dirty="0"/>
          </a:p>
        </p:txBody>
      </p:sp>
      <p:sp>
        <p:nvSpPr>
          <p:cNvPr id="7" name="Content Placeholder 3"/>
          <p:cNvSpPr txBox="1">
            <a:spLocks/>
          </p:cNvSpPr>
          <p:nvPr/>
        </p:nvSpPr>
        <p:spPr>
          <a:xfrm>
            <a:off x="6172200" y="2249486"/>
            <a:ext cx="4875211" cy="4248590"/>
          </a:xfrm>
          <a:prstGeom prst="rect">
            <a:avLst/>
          </a:prstGeom>
        </p:spPr>
        <p:txBody>
          <a:bodyPr>
            <a:normAutofit fontScale="850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a:t>A: The statutory deadline for closing the assessment roll is July 1.  The statutory deadline for a taxpayer to file an appeal with the BOE is before the second Monday in July. If the assessor and taxpayer reach an informal agreement regarding the TVM of property after the assessment roll closes, the taxpayer should file an appeal with the BOE, and the assessor and taxpayer should present their informal agreement to the BOE.  If the BOE does not approve the agreement, the taxpayer should file an appeal with the STC.  The assessor and taxpayer can then enter into a stipulation that will be presented to the Commission for review and a vote. </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33</a:t>
            </a:fld>
            <a:endParaRPr lang="en-US" dirty="0"/>
          </a:p>
        </p:txBody>
      </p:sp>
    </p:spTree>
    <p:extLst>
      <p:ext uri="{BB962C8B-B14F-4D97-AF65-F5344CB8AC3E}">
        <p14:creationId xmlns:p14="http://schemas.microsoft.com/office/powerpoint/2010/main" val="362019159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1141410" y="2249486"/>
            <a:ext cx="4878389" cy="3541714"/>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dirty="0"/>
              <a:t>Q: If the BOE does not think it can hear all of the appeals before it under the timeline set by Chapter 138, can the BOE simply pass on the appeals to the STC?</a:t>
            </a:r>
          </a:p>
        </p:txBody>
      </p:sp>
      <p:sp>
        <p:nvSpPr>
          <p:cNvPr id="7" name="Content Placeholder 3"/>
          <p:cNvSpPr txBox="1">
            <a:spLocks/>
          </p:cNvSpPr>
          <p:nvPr/>
        </p:nvSpPr>
        <p:spPr>
          <a:xfrm>
            <a:off x="6172200" y="2249486"/>
            <a:ext cx="4875211" cy="4248590"/>
          </a:xfrm>
          <a:prstGeom prst="rect">
            <a:avLst/>
          </a:prstGeom>
        </p:spPr>
        <p:txBody>
          <a:bodyPr>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dirty="0"/>
              <a:t>A: No.  The BOE is an independent body charged with determining the market value of property within the county.  The BOE should review the information presented by both  parties and make its own decision.  If the taxpayer disagrees with the BOE’s decision, the taxpayer may file an appeal with the STC.  Please note: under Missouri law, the STC does not have jurisdiction or authority over an appeal without a BOE decision, except in specifically defined circumstances. </a:t>
            </a:r>
          </a:p>
        </p:txBody>
      </p:sp>
      <p:sp>
        <p:nvSpPr>
          <p:cNvPr id="4" name="Slide Number Placeholder 3"/>
          <p:cNvSpPr>
            <a:spLocks noGrp="1"/>
          </p:cNvSpPr>
          <p:nvPr>
            <p:ph type="sldNum" sz="quarter" idx="12"/>
          </p:nvPr>
        </p:nvSpPr>
        <p:spPr/>
        <p:txBody>
          <a:bodyPr/>
          <a:lstStyle/>
          <a:p>
            <a:fld id="{D57F1E4F-1CFF-5643-939E-02111984F565}" type="slidenum">
              <a:rPr lang="en-US" smtClean="0"/>
              <a:t>34</a:t>
            </a:fld>
            <a:endParaRPr lang="en-US" dirty="0"/>
          </a:p>
        </p:txBody>
      </p:sp>
      <p:sp>
        <p:nvSpPr>
          <p:cNvPr id="5" name="Title 1"/>
          <p:cNvSpPr txBox="1">
            <a:spLocks/>
          </p:cNvSpPr>
          <p:nvPr/>
        </p:nvSpPr>
        <p:spPr>
          <a:xfrm>
            <a:off x="1141413" y="618518"/>
            <a:ext cx="9905998" cy="1478570"/>
          </a:xfrm>
          <a:prstGeom prst="rect">
            <a:avLst/>
          </a:prstGeom>
        </p:spPr>
        <p:txBody>
          <a:bodyPr vert="horz" lIns="91440" tIns="45720" rIns="91440" bIns="45720" rtlCol="0" anchor="b">
            <a:noAutofit/>
          </a:bodyPr>
          <a:lstStyle>
            <a:lvl1pPr algn="l" defTabSz="457200" rtl="0" eaLnBrk="1" latinLnBrk="0" hangingPunct="1">
              <a:spcBef>
                <a:spcPct val="0"/>
              </a:spcBef>
              <a:buNone/>
              <a:defRPr sz="4000" b="0" i="0" kern="1200" cap="none">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FAQ 2</a:t>
            </a:r>
          </a:p>
        </p:txBody>
      </p:sp>
    </p:spTree>
    <p:extLst>
      <p:ext uri="{BB962C8B-B14F-4D97-AF65-F5344CB8AC3E}">
        <p14:creationId xmlns:p14="http://schemas.microsoft.com/office/powerpoint/2010/main" val="415849272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1141410" y="2249486"/>
            <a:ext cx="4878389" cy="3541714"/>
          </a:xfrm>
          <a:prstGeom prst="rect">
            <a:avLst/>
          </a:prstGeom>
        </p:spPr>
        <p:txBody>
          <a:bodyPr vert="horz" lIns="91440" tIns="45720" rIns="91440" bIns="45720" rtlCol="0" anchor="t">
            <a:normAutofit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dirty="0"/>
              <a:t>Q: If an assessor increases all property values within a property class by a certain percentage pursuant to an mou (memorandum of understanding) between the assessor and the </a:t>
            </a:r>
            <a:r>
              <a:rPr lang="en-US" dirty="0" err="1"/>
              <a:t>stc</a:t>
            </a:r>
            <a:r>
              <a:rPr lang="en-US" dirty="0"/>
              <a:t>, may the </a:t>
            </a:r>
            <a:r>
              <a:rPr lang="en-US" dirty="0" err="1"/>
              <a:t>boe</a:t>
            </a:r>
            <a:r>
              <a:rPr lang="en-US" dirty="0"/>
              <a:t> issue an order reducing the Assessor’s values down to their original level?  May the County commission do the same by ordinance?</a:t>
            </a:r>
          </a:p>
        </p:txBody>
      </p:sp>
      <p:sp>
        <p:nvSpPr>
          <p:cNvPr id="7" name="Content Placeholder 3"/>
          <p:cNvSpPr txBox="1">
            <a:spLocks/>
          </p:cNvSpPr>
          <p:nvPr/>
        </p:nvSpPr>
        <p:spPr>
          <a:xfrm>
            <a:off x="6172200" y="2249486"/>
            <a:ext cx="4875211" cy="4248590"/>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dirty="0"/>
              <a:t>A: No.  The Missouri Supreme Court has broadly construed the STC’s supervisory authority over all matters pertaining to assessments. Failure to comply with your Maintenance Plan as reflected in an MOU will probably cost your county all of its assessment maintenance funds, and the STC may issue an Equalization Order and file suit in court to compel your compliance with the Equalization Order.   </a:t>
            </a:r>
          </a:p>
        </p:txBody>
      </p:sp>
      <p:sp>
        <p:nvSpPr>
          <p:cNvPr id="4" name="Slide Number Placeholder 3"/>
          <p:cNvSpPr>
            <a:spLocks noGrp="1"/>
          </p:cNvSpPr>
          <p:nvPr>
            <p:ph type="sldNum" sz="quarter" idx="12"/>
          </p:nvPr>
        </p:nvSpPr>
        <p:spPr/>
        <p:txBody>
          <a:bodyPr/>
          <a:lstStyle/>
          <a:p>
            <a:fld id="{D57F1E4F-1CFF-5643-939E-02111984F565}" type="slidenum">
              <a:rPr lang="en-US" smtClean="0"/>
              <a:t>35</a:t>
            </a:fld>
            <a:endParaRPr lang="en-US" dirty="0"/>
          </a:p>
        </p:txBody>
      </p:sp>
      <p:sp>
        <p:nvSpPr>
          <p:cNvPr id="5" name="Title 1"/>
          <p:cNvSpPr txBox="1">
            <a:spLocks/>
          </p:cNvSpPr>
          <p:nvPr/>
        </p:nvSpPr>
        <p:spPr>
          <a:xfrm>
            <a:off x="1141413" y="618518"/>
            <a:ext cx="9905998" cy="1478570"/>
          </a:xfrm>
          <a:prstGeom prst="rect">
            <a:avLst/>
          </a:prstGeom>
        </p:spPr>
        <p:txBody>
          <a:bodyPr vert="horz" lIns="91440" tIns="45720" rIns="91440" bIns="45720" rtlCol="0" anchor="b">
            <a:noAutofit/>
          </a:bodyPr>
          <a:lstStyle>
            <a:lvl1pPr algn="l" defTabSz="457200" rtl="0" eaLnBrk="1" latinLnBrk="0" hangingPunct="1">
              <a:spcBef>
                <a:spcPct val="0"/>
              </a:spcBef>
              <a:buNone/>
              <a:defRPr sz="4000" b="0" i="0" kern="1200" cap="none">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FAQ 3</a:t>
            </a:r>
          </a:p>
        </p:txBody>
      </p:sp>
    </p:spTree>
    <p:extLst>
      <p:ext uri="{BB962C8B-B14F-4D97-AF65-F5344CB8AC3E}">
        <p14:creationId xmlns:p14="http://schemas.microsoft.com/office/powerpoint/2010/main" val="385422348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1141410" y="2249486"/>
            <a:ext cx="4878389" cy="3541714"/>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dirty="0"/>
              <a:t>Q: the </a:t>
            </a:r>
            <a:r>
              <a:rPr lang="en-US" dirty="0" err="1"/>
              <a:t>stc</a:t>
            </a:r>
            <a:r>
              <a:rPr lang="en-US" dirty="0"/>
              <a:t> voted ON JUNE 2 to order the </a:t>
            </a:r>
            <a:r>
              <a:rPr lang="en-US" dirty="0" err="1"/>
              <a:t>boe</a:t>
            </a:r>
            <a:r>
              <a:rPr lang="en-US" dirty="0"/>
              <a:t> in my county to remain open until the fourth Saturday in august this year.  </a:t>
            </a:r>
            <a:r>
              <a:rPr lang="en-US" dirty="0" err="1"/>
              <a:t>WhY</a:t>
            </a:r>
            <a:r>
              <a:rPr lang="en-US" dirty="0"/>
              <a:t>?</a:t>
            </a:r>
          </a:p>
        </p:txBody>
      </p:sp>
      <p:sp>
        <p:nvSpPr>
          <p:cNvPr id="7" name="Content Placeholder 3"/>
          <p:cNvSpPr txBox="1">
            <a:spLocks/>
          </p:cNvSpPr>
          <p:nvPr/>
        </p:nvSpPr>
        <p:spPr>
          <a:xfrm>
            <a:off x="6172200" y="2249486"/>
            <a:ext cx="4875211" cy="4248590"/>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dirty="0"/>
              <a:t>A: On June 2, 2025, the STC voted to send orders to BOEs in 81 Missouri Counties, instructing them to remain open until the fourth Saturday in August (Aug. 23).  The purpose of these orders is to allow the STC sufficient time to review each County’s Form 11 (due by July 20) and compare this year’s assessments to market values.  </a:t>
            </a:r>
          </a:p>
        </p:txBody>
      </p:sp>
      <p:sp>
        <p:nvSpPr>
          <p:cNvPr id="4" name="Slide Number Placeholder 3"/>
          <p:cNvSpPr>
            <a:spLocks noGrp="1"/>
          </p:cNvSpPr>
          <p:nvPr>
            <p:ph type="sldNum" sz="quarter" idx="12"/>
          </p:nvPr>
        </p:nvSpPr>
        <p:spPr/>
        <p:txBody>
          <a:bodyPr/>
          <a:lstStyle/>
          <a:p>
            <a:fld id="{D57F1E4F-1CFF-5643-939E-02111984F565}" type="slidenum">
              <a:rPr lang="en-US" smtClean="0"/>
              <a:t>36</a:t>
            </a:fld>
            <a:endParaRPr lang="en-US" dirty="0"/>
          </a:p>
        </p:txBody>
      </p:sp>
      <p:sp>
        <p:nvSpPr>
          <p:cNvPr id="5" name="Title 1"/>
          <p:cNvSpPr txBox="1">
            <a:spLocks/>
          </p:cNvSpPr>
          <p:nvPr/>
        </p:nvSpPr>
        <p:spPr>
          <a:xfrm>
            <a:off x="1141413" y="618518"/>
            <a:ext cx="9905998" cy="1478570"/>
          </a:xfrm>
          <a:prstGeom prst="rect">
            <a:avLst/>
          </a:prstGeom>
        </p:spPr>
        <p:txBody>
          <a:bodyPr vert="horz" lIns="91440" tIns="45720" rIns="91440" bIns="45720" rtlCol="0" anchor="b">
            <a:noAutofit/>
          </a:bodyPr>
          <a:lstStyle>
            <a:lvl1pPr algn="l" defTabSz="457200" rtl="0" eaLnBrk="1" latinLnBrk="0" hangingPunct="1">
              <a:spcBef>
                <a:spcPct val="0"/>
              </a:spcBef>
              <a:buNone/>
              <a:defRPr sz="4000" b="0" i="0" kern="1200" cap="none">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FAQ 4</a:t>
            </a:r>
          </a:p>
        </p:txBody>
      </p:sp>
    </p:spTree>
    <p:extLst>
      <p:ext uri="{BB962C8B-B14F-4D97-AF65-F5344CB8AC3E}">
        <p14:creationId xmlns:p14="http://schemas.microsoft.com/office/powerpoint/2010/main" val="8920432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984247" y="1658143"/>
            <a:ext cx="4878389" cy="3541714"/>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dirty="0"/>
              <a:t>Q: SO FAR THIS YEAR, THE STC HAS VOTED TO WITHHOLD ASSESSMENT MAINTENANCE FUNDS FROM 17 COUNTIES THAT REFUSED TO SIGN AN MOU.  </a:t>
            </a:r>
            <a:r>
              <a:rPr lang="en-US" dirty="0" err="1"/>
              <a:t>whY</a:t>
            </a:r>
            <a:r>
              <a:rPr lang="en-US" dirty="0"/>
              <a:t>?</a:t>
            </a:r>
          </a:p>
        </p:txBody>
      </p:sp>
      <p:sp>
        <p:nvSpPr>
          <p:cNvPr id="7" name="Content Placeholder 3"/>
          <p:cNvSpPr txBox="1">
            <a:spLocks/>
          </p:cNvSpPr>
          <p:nvPr/>
        </p:nvSpPr>
        <p:spPr>
          <a:xfrm>
            <a:off x="6094412" y="1658143"/>
            <a:ext cx="4875211" cy="4248590"/>
          </a:xfrm>
          <a:prstGeom prst="rect">
            <a:avLst/>
          </a:prstGeom>
        </p:spPr>
        <p:txBody>
          <a:bodyPr>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dirty="0"/>
              <a:t>A: BY ASKING AN ASSESSOR TO SIGN AN MOU, THE STC DOES NOTHING MORE THAN ASK AN ASSESSOR TO AFFIRM THAT HE OR SHE WILL TAKE THE NECESSARY STEPS TO ASSESS PROPERTY AT OR NEAR MARKET VALUE, AS REQUIRED BY LAW AND BY YOUR MAINTENANCE PLAN.  REFUSAL TO SIGN AN MOU SIGNIFIES A REPUDIATION OF THAT LEGAL OBLIGATION – IT SIGNIFIES AN INTENT TO CONTINUE TO ASSESS PROPERTIES AT BELOW MARKET VALUES INDEFINITELY.  </a:t>
            </a:r>
          </a:p>
        </p:txBody>
      </p:sp>
      <p:sp>
        <p:nvSpPr>
          <p:cNvPr id="4" name="Slide Number Placeholder 3"/>
          <p:cNvSpPr>
            <a:spLocks noGrp="1"/>
          </p:cNvSpPr>
          <p:nvPr>
            <p:ph type="sldNum" sz="quarter" idx="12"/>
          </p:nvPr>
        </p:nvSpPr>
        <p:spPr/>
        <p:txBody>
          <a:bodyPr/>
          <a:lstStyle/>
          <a:p>
            <a:fld id="{D57F1E4F-1CFF-5643-939E-02111984F565}" type="slidenum">
              <a:rPr lang="en-US" smtClean="0"/>
              <a:t>37</a:t>
            </a:fld>
            <a:endParaRPr lang="en-US" dirty="0"/>
          </a:p>
        </p:txBody>
      </p:sp>
      <p:sp>
        <p:nvSpPr>
          <p:cNvPr id="5" name="Title 1"/>
          <p:cNvSpPr txBox="1">
            <a:spLocks/>
          </p:cNvSpPr>
          <p:nvPr/>
        </p:nvSpPr>
        <p:spPr>
          <a:xfrm>
            <a:off x="1141413" y="618518"/>
            <a:ext cx="9905998" cy="1024545"/>
          </a:xfrm>
          <a:prstGeom prst="rect">
            <a:avLst/>
          </a:prstGeom>
        </p:spPr>
        <p:txBody>
          <a:bodyPr vert="horz" lIns="91440" tIns="45720" rIns="91440" bIns="45720" rtlCol="0" anchor="b">
            <a:noAutofit/>
          </a:bodyPr>
          <a:lstStyle>
            <a:lvl1pPr algn="l" defTabSz="457200" rtl="0" eaLnBrk="1" latinLnBrk="0" hangingPunct="1">
              <a:spcBef>
                <a:spcPct val="0"/>
              </a:spcBef>
              <a:buNone/>
              <a:defRPr sz="4000" b="0" i="0" kern="1200" cap="none">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FAQ 5</a:t>
            </a:r>
          </a:p>
        </p:txBody>
      </p:sp>
    </p:spTree>
    <p:extLst>
      <p:ext uri="{BB962C8B-B14F-4D97-AF65-F5344CB8AC3E}">
        <p14:creationId xmlns:p14="http://schemas.microsoft.com/office/powerpoint/2010/main" val="779514698"/>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more information . . . </a:t>
            </a:r>
          </a:p>
        </p:txBody>
      </p:sp>
      <p:sp>
        <p:nvSpPr>
          <p:cNvPr id="3" name="Text Placeholder 2"/>
          <p:cNvSpPr>
            <a:spLocks noGrp="1"/>
          </p:cNvSpPr>
          <p:nvPr>
            <p:ph type="body" idx="1"/>
          </p:nvPr>
        </p:nvSpPr>
        <p:spPr/>
        <p:txBody>
          <a:bodyPr/>
          <a:lstStyle/>
          <a:p>
            <a:r>
              <a:rPr lang="en-US" dirty="0"/>
              <a:t>State Tax Commission of Missouri</a:t>
            </a:r>
          </a:p>
        </p:txBody>
      </p:sp>
      <p:sp>
        <p:nvSpPr>
          <p:cNvPr id="4" name="Text Placeholder 3"/>
          <p:cNvSpPr>
            <a:spLocks noGrp="1"/>
          </p:cNvSpPr>
          <p:nvPr>
            <p:ph type="body" sz="half" idx="15"/>
          </p:nvPr>
        </p:nvSpPr>
        <p:spPr/>
        <p:txBody>
          <a:bodyPr/>
          <a:lstStyle/>
          <a:p>
            <a:r>
              <a:rPr lang="en-US" dirty="0"/>
              <a:t>http://stc.mo.gov</a:t>
            </a:r>
          </a:p>
        </p:txBody>
      </p:sp>
      <p:sp>
        <p:nvSpPr>
          <p:cNvPr id="5" name="Text Placeholder 4"/>
          <p:cNvSpPr>
            <a:spLocks noGrp="1"/>
          </p:cNvSpPr>
          <p:nvPr>
            <p:ph type="body" sz="quarter" idx="3"/>
          </p:nvPr>
        </p:nvSpPr>
        <p:spPr/>
        <p:txBody>
          <a:bodyPr/>
          <a:lstStyle/>
          <a:p>
            <a:r>
              <a:rPr lang="en-US" dirty="0"/>
              <a:t>Missouri State Assessors Association</a:t>
            </a:r>
          </a:p>
        </p:txBody>
      </p:sp>
      <p:sp>
        <p:nvSpPr>
          <p:cNvPr id="6" name="Text Placeholder 5"/>
          <p:cNvSpPr>
            <a:spLocks noGrp="1"/>
          </p:cNvSpPr>
          <p:nvPr>
            <p:ph type="body" sz="half" idx="16"/>
          </p:nvPr>
        </p:nvSpPr>
        <p:spPr>
          <a:xfrm>
            <a:off x="3873105" y="2667000"/>
            <a:ext cx="3112485" cy="3589338"/>
          </a:xfrm>
        </p:spPr>
        <p:txBody>
          <a:bodyPr/>
          <a:lstStyle/>
          <a:p>
            <a:r>
              <a:rPr lang="en-US" dirty="0"/>
              <a:t>http://www.moassessorsassn.org</a:t>
            </a:r>
          </a:p>
        </p:txBody>
      </p:sp>
      <p:sp>
        <p:nvSpPr>
          <p:cNvPr id="7" name="Text Placeholder 6"/>
          <p:cNvSpPr>
            <a:spLocks noGrp="1"/>
          </p:cNvSpPr>
          <p:nvPr>
            <p:ph type="body" sz="quarter" idx="13"/>
          </p:nvPr>
        </p:nvSpPr>
        <p:spPr/>
        <p:txBody>
          <a:bodyPr/>
          <a:lstStyle/>
          <a:p>
            <a:r>
              <a:rPr lang="en-US" dirty="0"/>
              <a:t>Missouri Attorney General on Sunshine Law</a:t>
            </a:r>
          </a:p>
        </p:txBody>
      </p:sp>
      <p:sp>
        <p:nvSpPr>
          <p:cNvPr id="8" name="Text Placeholder 7"/>
          <p:cNvSpPr>
            <a:spLocks noGrp="1"/>
          </p:cNvSpPr>
          <p:nvPr>
            <p:ph type="body" sz="half" idx="17"/>
          </p:nvPr>
        </p:nvSpPr>
        <p:spPr/>
        <p:txBody>
          <a:bodyPr/>
          <a:lstStyle/>
          <a:p>
            <a:r>
              <a:rPr lang="en-US" dirty="0"/>
              <a:t>https://ago.mo.gov/missouri-law/sunshine-law</a:t>
            </a:r>
          </a:p>
        </p:txBody>
      </p:sp>
      <p:sp>
        <p:nvSpPr>
          <p:cNvPr id="9" name="Slide Number Placeholder 8"/>
          <p:cNvSpPr>
            <a:spLocks noGrp="1"/>
          </p:cNvSpPr>
          <p:nvPr>
            <p:ph type="sldNum" sz="quarter" idx="12"/>
          </p:nvPr>
        </p:nvSpPr>
        <p:spPr/>
        <p:txBody>
          <a:bodyPr/>
          <a:lstStyle/>
          <a:p>
            <a:fld id="{D57F1E4F-1CFF-5643-939E-02111984F565}" type="slidenum">
              <a:rPr lang="en-US" smtClean="0"/>
              <a:t>38</a:t>
            </a:fld>
            <a:endParaRPr lang="en-US" dirty="0"/>
          </a:p>
        </p:txBody>
      </p:sp>
      <p:sp>
        <p:nvSpPr>
          <p:cNvPr id="13" name="Text Placeholder 6"/>
          <p:cNvSpPr txBox="1">
            <a:spLocks/>
          </p:cNvSpPr>
          <p:nvPr/>
        </p:nvSpPr>
        <p:spPr>
          <a:xfrm>
            <a:off x="539027" y="3458234"/>
            <a:ext cx="3194968" cy="685800"/>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400" b="0" i="0" kern="1200">
                <a:solidFill>
                  <a:schemeClr val="accent1"/>
                </a:solidFill>
                <a:latin typeface="+mj-lt"/>
                <a:ea typeface="+mj-ea"/>
                <a:cs typeface="+mj-cs"/>
              </a:defRPr>
            </a:lvl1pPr>
            <a:lvl2pPr marL="457200" indent="0" algn="l" defTabSz="457200" rtl="0" eaLnBrk="1" latinLnBrk="0" hangingPunct="1">
              <a:spcBef>
                <a:spcPts val="1000"/>
              </a:spcBef>
              <a:spcAft>
                <a:spcPts val="0"/>
              </a:spcAft>
              <a:buClr>
                <a:schemeClr val="accent1"/>
              </a:buClr>
              <a:buSzPct val="80000"/>
              <a:buFont typeface="Wingdings 3" charset="2"/>
              <a:buNone/>
              <a:defRPr sz="2000" b="1"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800" b="1"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9pPr>
          </a:lstStyle>
          <a:p>
            <a:r>
              <a:rPr lang="en-US" dirty="0"/>
              <a:t>Code of State Regulations</a:t>
            </a:r>
          </a:p>
        </p:txBody>
      </p:sp>
      <p:sp>
        <p:nvSpPr>
          <p:cNvPr id="14" name="Text Placeholder 7"/>
          <p:cNvSpPr txBox="1">
            <a:spLocks/>
          </p:cNvSpPr>
          <p:nvPr/>
        </p:nvSpPr>
        <p:spPr>
          <a:xfrm>
            <a:off x="539027" y="4144034"/>
            <a:ext cx="3040786" cy="2430936"/>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solidFill>
                <a:latin typeface="+mj-lt"/>
                <a:ea typeface="+mj-ea"/>
                <a:cs typeface="+mj-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000" b="0"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solidFill>
                <a:latin typeface="+mj-lt"/>
                <a:ea typeface="+mj-ea"/>
                <a:cs typeface="+mj-cs"/>
              </a:defRPr>
            </a:lvl9pPr>
          </a:lstStyle>
          <a:p>
            <a:r>
              <a:rPr lang="en-US" dirty="0"/>
              <a:t>https://www.sos.mo.gov/adrules/csr/csr</a:t>
            </a:r>
          </a:p>
        </p:txBody>
      </p:sp>
      <p:sp>
        <p:nvSpPr>
          <p:cNvPr id="15" name="Text Placeholder 4"/>
          <p:cNvSpPr txBox="1">
            <a:spLocks/>
          </p:cNvSpPr>
          <p:nvPr/>
        </p:nvSpPr>
        <p:spPr>
          <a:xfrm>
            <a:off x="3874785" y="3445255"/>
            <a:ext cx="2757770" cy="685800"/>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400" b="0" i="0" kern="1200">
                <a:solidFill>
                  <a:schemeClr val="accent1"/>
                </a:solidFill>
                <a:latin typeface="+mj-lt"/>
                <a:ea typeface="+mj-ea"/>
                <a:cs typeface="+mj-cs"/>
              </a:defRPr>
            </a:lvl1pPr>
            <a:lvl2pPr marL="457200" indent="0" algn="l" defTabSz="457200" rtl="0" eaLnBrk="1" latinLnBrk="0" hangingPunct="1">
              <a:spcBef>
                <a:spcPts val="1000"/>
              </a:spcBef>
              <a:spcAft>
                <a:spcPts val="0"/>
              </a:spcAft>
              <a:buClr>
                <a:schemeClr val="accent1"/>
              </a:buClr>
              <a:buSzPct val="80000"/>
              <a:buFont typeface="Wingdings 3" charset="2"/>
              <a:buNone/>
              <a:defRPr sz="2000" b="1"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800" b="1"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9pPr>
          </a:lstStyle>
          <a:p>
            <a:r>
              <a:rPr lang="en-US" dirty="0"/>
              <a:t>Revised Statutes of Missouri</a:t>
            </a:r>
          </a:p>
        </p:txBody>
      </p:sp>
      <p:sp>
        <p:nvSpPr>
          <p:cNvPr id="16" name="Text Placeholder 5"/>
          <p:cNvSpPr txBox="1">
            <a:spLocks/>
          </p:cNvSpPr>
          <p:nvPr/>
        </p:nvSpPr>
        <p:spPr>
          <a:xfrm>
            <a:off x="3864231" y="4131055"/>
            <a:ext cx="2767681" cy="2430936"/>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solidFill>
                <a:latin typeface="+mj-lt"/>
                <a:ea typeface="+mj-ea"/>
                <a:cs typeface="+mj-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000" b="0"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solidFill>
                <a:latin typeface="+mj-lt"/>
                <a:ea typeface="+mj-ea"/>
                <a:cs typeface="+mj-cs"/>
              </a:defRPr>
            </a:lvl9pPr>
          </a:lstStyle>
          <a:p>
            <a:r>
              <a:rPr lang="en-US" dirty="0"/>
              <a:t>https://revisor.mo.gov</a:t>
            </a:r>
          </a:p>
        </p:txBody>
      </p:sp>
    </p:spTree>
    <p:extLst>
      <p:ext uri="{BB962C8B-B14F-4D97-AF65-F5344CB8AC3E}">
        <p14:creationId xmlns:p14="http://schemas.microsoft.com/office/powerpoint/2010/main" val="357391732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872012" y="1447800"/>
            <a:ext cx="5222325" cy="3329581"/>
          </a:xfrm>
        </p:spPr>
        <p:txBody>
          <a:bodyPr>
            <a:normAutofit/>
          </a:bodyPr>
          <a:lstStyle/>
          <a:p>
            <a:pPr>
              <a:lnSpc>
                <a:spcPct val="90000"/>
              </a:lnSpc>
            </a:pPr>
            <a:r>
              <a:rPr lang="en-US" dirty="0"/>
              <a:t>Thank you for attending! </a:t>
            </a:r>
            <a:endParaRPr lang="en-US"/>
          </a:p>
        </p:txBody>
      </p:sp>
      <p:sp>
        <p:nvSpPr>
          <p:cNvPr id="3" name="Subtitle 2"/>
          <p:cNvSpPr>
            <a:spLocks noGrp="1"/>
          </p:cNvSpPr>
          <p:nvPr>
            <p:ph type="subTitle" idx="1"/>
          </p:nvPr>
        </p:nvSpPr>
        <p:spPr>
          <a:xfrm>
            <a:off x="4872012" y="4777380"/>
            <a:ext cx="5222326" cy="1503104"/>
          </a:xfrm>
        </p:spPr>
        <p:txBody>
          <a:bodyPr>
            <a:normAutofit/>
          </a:bodyPr>
          <a:lstStyle/>
          <a:p>
            <a:r>
              <a:rPr lang="en-US" dirty="0"/>
              <a:t>This presentation will be posted at https://stc.mo.gov</a:t>
            </a:r>
          </a:p>
          <a:p>
            <a:endParaRPr lang="en-US" dirty="0"/>
          </a:p>
          <a:p>
            <a:endParaRPr lang="en-US" dirty="0"/>
          </a:p>
        </p:txBody>
      </p:sp>
      <p:sp>
        <p:nvSpPr>
          <p:cNvPr id="10" name="Rectangle 9">
            <a:extLst>
              <a:ext uri="{FF2B5EF4-FFF2-40B4-BE49-F238E27FC236}">
                <a16:creationId xmlns:a16="http://schemas.microsoft.com/office/drawing/2014/main" id="{2FD235D7-E555-468D-A368-E23596CCE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57780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8">
            <a:extLst>
              <a:ext uri="{FF2B5EF4-FFF2-40B4-BE49-F238E27FC236}">
                <a16:creationId xmlns:a16="http://schemas.microsoft.com/office/drawing/2014/main" id="{AA0BB620-0E1B-444E-B4DA-620EC18FC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4" name="Freeform 5">
            <a:extLst>
              <a:ext uri="{FF2B5EF4-FFF2-40B4-BE49-F238E27FC236}">
                <a16:creationId xmlns:a16="http://schemas.microsoft.com/office/drawing/2014/main" id="{2429450D-EE6E-4527-982F-934CA86EE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38060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n-US"/>
          </a:p>
        </p:txBody>
      </p:sp>
      <p:pic>
        <p:nvPicPr>
          <p:cNvPr id="7" name="Graphic 6" descr="Smiling Face with No Fill">
            <a:extLst>
              <a:ext uri="{FF2B5EF4-FFF2-40B4-BE49-F238E27FC236}">
                <a16:creationId xmlns:a16="http://schemas.microsoft.com/office/drawing/2014/main" id="{66122C2F-CF98-E1F6-AB3F-21F3D7D66CF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7240" y="2074882"/>
            <a:ext cx="2936836" cy="2936836"/>
          </a:xfrm>
          <a:prstGeom prst="rect">
            <a:avLst/>
          </a:prstGeom>
          <a:effectLst/>
        </p:spPr>
      </p:pic>
    </p:spTree>
    <p:extLst>
      <p:ext uri="{BB962C8B-B14F-4D97-AF65-F5344CB8AC3E}">
        <p14:creationId xmlns:p14="http://schemas.microsoft.com/office/powerpoint/2010/main" val="379152410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par>
                                <p:cTn id="11" presetID="10" presetClass="entr" presetSubtype="0" fill="hold" nodeType="withEffect">
                                  <p:stCondLst>
                                    <p:cond delay="500"/>
                                  </p:stCondLst>
                                  <p:iterate>
                                    <p:tmPct val="1000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10" name="Freeform 7">
            <a:extLst>
              <a:ext uri="{FF2B5EF4-FFF2-40B4-BE49-F238E27FC236}">
                <a16:creationId xmlns:a16="http://schemas.microsoft.com/office/drawing/2014/main" id="{0A01F2A2-AEDD-47DC-AFB5-B97CEB9A5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4" name="Slide Number Placeholder 3"/>
          <p:cNvSpPr>
            <a:spLocks noGrp="1"/>
          </p:cNvSpPr>
          <p:nvPr>
            <p:ph type="sldNum" sz="quarter" idx="12"/>
          </p:nvPr>
        </p:nvSpPr>
        <p:spPr>
          <a:xfrm>
            <a:off x="10352540" y="295729"/>
            <a:ext cx="838199" cy="767687"/>
          </a:xfrm>
        </p:spPr>
        <p:txBody>
          <a:bodyPr vert="horz" lIns="91440" tIns="45720" rIns="91440" bIns="45720" rtlCol="0" anchor="b">
            <a:normAutofit/>
          </a:bodyPr>
          <a:lstStyle/>
          <a:p>
            <a:pPr defTabSz="914400">
              <a:spcAft>
                <a:spcPts val="600"/>
              </a:spcAft>
            </a:pPr>
            <a:fld id="{D57F1E4F-1CFF-5643-939E-02111984F565}" type="slidenum">
              <a:rPr lang="en-US" smtClean="0"/>
              <a:pPr defTabSz="914400">
                <a:spcAft>
                  <a:spcPts val="600"/>
                </a:spcAft>
              </a:pPr>
              <a:t>4</a:t>
            </a:fld>
            <a:endParaRPr lang="en-US"/>
          </a:p>
        </p:txBody>
      </p:sp>
      <p:sp>
        <p:nvSpPr>
          <p:cNvPr id="12" name="Rectangle 11">
            <a:extLst>
              <a:ext uri="{FF2B5EF4-FFF2-40B4-BE49-F238E27FC236}">
                <a16:creationId xmlns:a16="http://schemas.microsoft.com/office/drawing/2014/main" id="{DB5AF5F3-AD0A-4EFA-854A-47C780F262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5">
            <a:extLst>
              <a:ext uri="{FF2B5EF4-FFF2-40B4-BE49-F238E27FC236}">
                <a16:creationId xmlns:a16="http://schemas.microsoft.com/office/drawing/2014/main" id="{1E3D6D6C-E192-4135-B1DB-17C71EEBC9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n-US"/>
          </a:p>
        </p:txBody>
      </p:sp>
      <p:sp>
        <p:nvSpPr>
          <p:cNvPr id="5" name="Title 1"/>
          <p:cNvSpPr txBox="1">
            <a:spLocks/>
          </p:cNvSpPr>
          <p:nvPr/>
        </p:nvSpPr>
        <p:spPr>
          <a:xfrm>
            <a:off x="648931" y="2548281"/>
            <a:ext cx="5122606" cy="3658689"/>
          </a:xfrm>
          <a:prstGeom prst="rect">
            <a:avLst/>
          </a:prstGeom>
        </p:spPr>
        <p:txBody>
          <a:bodyPr vert="horz" lIns="91440" tIns="45720" rIns="91440" bIns="45720" rtlCol="0">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lvl="1">
              <a:spcBef>
                <a:spcPts val="1000"/>
              </a:spcBef>
              <a:buClr>
                <a:schemeClr val="accent1"/>
              </a:buClr>
              <a:buSzPct val="80000"/>
              <a:buFont typeface="Wingdings 3" charset="2"/>
              <a:buChar char=""/>
            </a:pPr>
            <a:r>
              <a:rPr lang="en-US" sz="2400" dirty="0">
                <a:solidFill>
                  <a:schemeClr val="bg1"/>
                </a:solidFill>
                <a:latin typeface="+mj-lt"/>
                <a:ea typeface="+mj-ea"/>
                <a:cs typeface="+mj-cs"/>
              </a:rPr>
              <a:t>The Missouri Constitution requires that all real and tangible personal property be assessed at a value fixed by law.  By statute, that value is “true value in money” or “actual cash value” (in most cases, synonymous with market value).  </a:t>
            </a:r>
          </a:p>
        </p:txBody>
      </p:sp>
      <p:pic>
        <p:nvPicPr>
          <p:cNvPr id="3" name="Picture 2" descr="Text&#10;&#10;AI-generated content may be incorrect.">
            <a:extLst>
              <a:ext uri="{FF2B5EF4-FFF2-40B4-BE49-F238E27FC236}">
                <a16:creationId xmlns:a16="http://schemas.microsoft.com/office/drawing/2014/main" id="{7EF2D20F-55CB-ADB4-1677-C58801CF1814}"/>
              </a:ext>
            </a:extLst>
          </p:cNvPr>
          <p:cNvPicPr>
            <a:picLocks noChangeAspect="1"/>
          </p:cNvPicPr>
          <p:nvPr/>
        </p:nvPicPr>
        <p:blipFill>
          <a:blip r:embed="rId4"/>
          <a:stretch>
            <a:fillRect/>
          </a:stretch>
        </p:blipFill>
        <p:spPr>
          <a:xfrm>
            <a:off x="6091916" y="2573439"/>
            <a:ext cx="5451627" cy="3611702"/>
          </a:xfrm>
          <a:prstGeom prst="rect">
            <a:avLst/>
          </a:prstGeom>
          <a:effectLst/>
        </p:spPr>
      </p:pic>
    </p:spTree>
    <p:extLst>
      <p:ext uri="{BB962C8B-B14F-4D97-AF65-F5344CB8AC3E}">
        <p14:creationId xmlns:p14="http://schemas.microsoft.com/office/powerpoint/2010/main" val="416539243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8" name="Picture 7" descr="Houses in a subdivision">
            <a:extLst>
              <a:ext uri="{FF2B5EF4-FFF2-40B4-BE49-F238E27FC236}">
                <a16:creationId xmlns:a16="http://schemas.microsoft.com/office/drawing/2014/main" id="{3B20A698-FE42-D2DC-AD36-4DF71DE40C83}"/>
              </a:ext>
            </a:extLst>
          </p:cNvPr>
          <p:cNvPicPr>
            <a:picLocks noChangeAspect="1"/>
          </p:cNvPicPr>
          <p:nvPr/>
        </p:nvPicPr>
        <p:blipFill>
          <a:blip r:embed="rId4"/>
          <a:srcRect l="19106" r="7309" b="-1"/>
          <a:stretch>
            <a:fillRect/>
          </a:stretch>
        </p:blipFill>
        <p:spPr>
          <a:xfrm>
            <a:off x="4634680" y="10"/>
            <a:ext cx="7560130" cy="6857990"/>
          </a:xfrm>
          <a:prstGeom prst="rect">
            <a:avLst/>
          </a:prstGeom>
        </p:spPr>
      </p:pic>
      <p:sp>
        <p:nvSpPr>
          <p:cNvPr id="12" name="Rectangle 11">
            <a:extLst>
              <a:ext uri="{FF2B5EF4-FFF2-40B4-BE49-F238E27FC236}">
                <a16:creationId xmlns:a16="http://schemas.microsoft.com/office/drawing/2014/main" id="{B86EAD8C-E6F5-45BA-86CF-3EED09D847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Slide Number Placeholder 3"/>
          <p:cNvSpPr>
            <a:spLocks noGrp="1"/>
          </p:cNvSpPr>
          <p:nvPr>
            <p:ph type="sldNum" sz="quarter" idx="12"/>
          </p:nvPr>
        </p:nvSpPr>
        <p:spPr>
          <a:xfrm>
            <a:off x="10352540" y="295729"/>
            <a:ext cx="838199" cy="767687"/>
          </a:xfrm>
        </p:spPr>
        <p:txBody>
          <a:bodyPr vert="horz" lIns="91440" tIns="45720" rIns="91440" bIns="45720" rtlCol="0" anchor="b">
            <a:normAutofit/>
          </a:bodyPr>
          <a:lstStyle/>
          <a:p>
            <a:pPr defTabSz="914400">
              <a:spcAft>
                <a:spcPts val="600"/>
              </a:spcAft>
            </a:pPr>
            <a:fld id="{D57F1E4F-1CFF-5643-939E-02111984F565}" type="slidenum">
              <a:rPr lang="en-US" smtClean="0"/>
              <a:pPr defTabSz="914400">
                <a:spcAft>
                  <a:spcPts val="600"/>
                </a:spcAft>
              </a:pPr>
              <a:t>5</a:t>
            </a:fld>
            <a:endParaRPr lang="en-US"/>
          </a:p>
        </p:txBody>
      </p:sp>
      <p:sp>
        <p:nvSpPr>
          <p:cNvPr id="6" name="Content Placeholder 2"/>
          <p:cNvSpPr txBox="1">
            <a:spLocks/>
          </p:cNvSpPr>
          <p:nvPr/>
        </p:nvSpPr>
        <p:spPr>
          <a:xfrm>
            <a:off x="578480" y="183588"/>
            <a:ext cx="3330328" cy="6055894"/>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lnSpc>
                <a:spcPct val="90000"/>
              </a:lnSpc>
            </a:pPr>
            <a:endParaRPr lang="en-US" sz="1300" dirty="0"/>
          </a:p>
          <a:p>
            <a:pPr marL="457200" lvl="1" indent="0">
              <a:lnSpc>
                <a:spcPct val="90000"/>
              </a:lnSpc>
            </a:pPr>
            <a:r>
              <a:rPr lang="en-US" sz="2400" dirty="0"/>
              <a:t>Property is assessed at percentages of market value</a:t>
            </a:r>
          </a:p>
          <a:p>
            <a:pPr marL="457200" lvl="1" indent="0">
              <a:lnSpc>
                <a:spcPct val="90000"/>
              </a:lnSpc>
            </a:pPr>
            <a:r>
              <a:rPr lang="en-US" sz="2400" dirty="0"/>
              <a:t>Residential property is assessed at 19% of market value</a:t>
            </a:r>
          </a:p>
          <a:p>
            <a:pPr marL="457200" lvl="1" indent="0">
              <a:lnSpc>
                <a:spcPct val="90000"/>
              </a:lnSpc>
            </a:pPr>
            <a:r>
              <a:rPr lang="en-US" sz="2400" dirty="0"/>
              <a:t>Agricultural property is assessed at 12% of market or            productivity value</a:t>
            </a:r>
          </a:p>
          <a:p>
            <a:pPr marL="457200" lvl="1" indent="0">
              <a:lnSpc>
                <a:spcPct val="90000"/>
              </a:lnSpc>
            </a:pPr>
            <a:r>
              <a:rPr lang="en-US" sz="2400" dirty="0"/>
              <a:t>Commercial property is assessed at 32% of market value</a:t>
            </a:r>
          </a:p>
          <a:p>
            <a:pPr marL="457200" lvl="1" indent="0">
              <a:lnSpc>
                <a:spcPct val="90000"/>
              </a:lnSpc>
            </a:pPr>
            <a:r>
              <a:rPr lang="en-US" sz="2400" dirty="0"/>
              <a:t>Personal property is assessed at 33 1/3% of market value</a:t>
            </a:r>
          </a:p>
          <a:p>
            <a:pPr marL="457200" lvl="1" indent="0">
              <a:lnSpc>
                <a:spcPct val="90000"/>
              </a:lnSpc>
            </a:pPr>
            <a:endParaRPr lang="en-US" sz="1300" dirty="0"/>
          </a:p>
          <a:p>
            <a:pPr marL="457200" lvl="1" indent="0">
              <a:lnSpc>
                <a:spcPct val="90000"/>
              </a:lnSpc>
            </a:pPr>
            <a:endParaRPr lang="en-US" sz="1300" dirty="0"/>
          </a:p>
        </p:txBody>
      </p:sp>
      <p:sp>
        <p:nvSpPr>
          <p:cNvPr id="5" name="Title 1"/>
          <p:cNvSpPr txBox="1">
            <a:spLocks/>
          </p:cNvSpPr>
          <p:nvPr/>
        </p:nvSpPr>
        <p:spPr>
          <a:xfrm>
            <a:off x="1141413" y="618518"/>
            <a:ext cx="9905998" cy="147857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solidFill>
                <a:schemeClr val="tx1"/>
              </a:solidFill>
            </a:endParaRPr>
          </a:p>
        </p:txBody>
      </p:sp>
    </p:spTree>
    <p:extLst>
      <p:ext uri="{BB962C8B-B14F-4D97-AF65-F5344CB8AC3E}">
        <p14:creationId xmlns:p14="http://schemas.microsoft.com/office/powerpoint/2010/main" val="259924173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02111984F565}" type="slidenum">
              <a:rPr lang="en-US" smtClean="0"/>
              <a:t>6</a:t>
            </a:fld>
            <a:endParaRPr lang="en-US" dirty="0"/>
          </a:p>
        </p:txBody>
      </p:sp>
      <p:sp>
        <p:nvSpPr>
          <p:cNvPr id="5" name="Title 1"/>
          <p:cNvSpPr txBox="1">
            <a:spLocks/>
          </p:cNvSpPr>
          <p:nvPr/>
        </p:nvSpPr>
        <p:spPr>
          <a:xfrm>
            <a:off x="1141413" y="618518"/>
            <a:ext cx="9905998" cy="147857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solidFill>
                <a:schemeClr val="tx1"/>
              </a:solidFill>
            </a:endParaRPr>
          </a:p>
        </p:txBody>
      </p:sp>
      <p:sp>
        <p:nvSpPr>
          <p:cNvPr id="6" name="Content Placeholder 2"/>
          <p:cNvSpPr txBox="1">
            <a:spLocks/>
          </p:cNvSpPr>
          <p:nvPr/>
        </p:nvSpPr>
        <p:spPr>
          <a:xfrm>
            <a:off x="193044" y="1063416"/>
            <a:ext cx="11019691" cy="5430130"/>
          </a:xfrm>
          <a:prstGeom prst="rect">
            <a:avLst/>
          </a:prstGeom>
        </p:spPr>
        <p:txBody>
          <a:bodyPr vert="horz" lIns="91440" tIns="45720" rIns="91440" bIns="45720" rtlCol="0">
            <a:normAutofit fontScale="4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lgn="ctr">
              <a:buFont typeface="Wingdings 3" charset="2"/>
              <a:buNone/>
            </a:pPr>
            <a:endParaRPr lang="en-US" dirty="0"/>
          </a:p>
          <a:p>
            <a:pPr marL="457200" lvl="1" indent="0">
              <a:buNone/>
            </a:pPr>
            <a:r>
              <a:rPr lang="en-US" sz="5000" dirty="0"/>
              <a:t>-All real property is reassessed every two years, in the odd-numbered year.  Property is assessed as of January 1.  Assessor creates “assessor’s book” and delivers the book to County Clerk by July 1.</a:t>
            </a:r>
          </a:p>
          <a:p>
            <a:pPr marL="457200" lvl="1" indent="0">
              <a:buNone/>
            </a:pPr>
            <a:endParaRPr lang="en-US" sz="5000" dirty="0"/>
          </a:p>
          <a:p>
            <a:pPr marL="457200" lvl="1" indent="0">
              <a:buNone/>
            </a:pPr>
            <a:r>
              <a:rPr lang="en-US" sz="5000" dirty="0"/>
              <a:t>-Clerk must submit an abstract of aggregate valuations, broken down by property classification, to the State Tax Commission by July 20.  </a:t>
            </a:r>
          </a:p>
          <a:p>
            <a:pPr marL="457200" lvl="1" indent="0">
              <a:buNone/>
            </a:pPr>
            <a:endParaRPr lang="en-US" sz="5000" dirty="0"/>
          </a:p>
          <a:p>
            <a:pPr marL="457200" lvl="1" indent="0">
              <a:buNone/>
            </a:pPr>
            <a:r>
              <a:rPr lang="en-US" sz="5000" dirty="0"/>
              <a:t>-In non-charter Counties, political subdivisions must set their tax rates by September 1.  In charter Counties and the City of St. Louis, political subdivisions must set their tax rates by October 1.   </a:t>
            </a:r>
          </a:p>
          <a:p>
            <a:pPr marL="457200" lvl="1" indent="0">
              <a:buNone/>
            </a:pPr>
            <a:endParaRPr lang="en-US" sz="5000" dirty="0"/>
          </a:p>
          <a:p>
            <a:pPr marL="457200" lvl="1" indent="0">
              <a:buNone/>
            </a:pPr>
            <a:r>
              <a:rPr lang="en-US" sz="5000" dirty="0"/>
              <a:t>THIS LEAVES A VERY SMALL WINDOW OF TIME – JULY AND AUGUST – FOR BOARDS OF EQUALIZATION TO HEAR APPEALS!!  </a:t>
            </a:r>
          </a:p>
          <a:p>
            <a:pPr marL="457200" lvl="1" indent="0">
              <a:buNone/>
            </a:pPr>
            <a:endParaRPr lang="en-US" sz="3800" dirty="0"/>
          </a:p>
          <a:p>
            <a:pPr marL="457200" lvl="1" indent="0">
              <a:buNone/>
            </a:pPr>
            <a:endParaRPr lang="en-US" sz="2400" dirty="0"/>
          </a:p>
          <a:p>
            <a:pPr marL="457200" lvl="1" indent="0">
              <a:buNone/>
            </a:pPr>
            <a:endParaRPr lang="en-US" sz="2400" dirty="0"/>
          </a:p>
          <a:p>
            <a:pPr marL="457200" lvl="1" indent="0">
              <a:buNone/>
            </a:pPr>
            <a:endParaRPr lang="en-US" sz="2400" dirty="0"/>
          </a:p>
          <a:p>
            <a:pPr marL="457200" lvl="1" indent="0">
              <a:buNone/>
            </a:pPr>
            <a:endParaRPr lang="en-US" sz="2400" dirty="0"/>
          </a:p>
          <a:p>
            <a:pPr marL="457200" lvl="1" indent="0">
              <a:buNone/>
            </a:pPr>
            <a:endParaRPr lang="en-US" sz="2400" dirty="0"/>
          </a:p>
          <a:p>
            <a:pPr marL="457200" lvl="1" indent="0">
              <a:buNone/>
            </a:pPr>
            <a:endParaRPr lang="en-US" sz="2400" dirty="0"/>
          </a:p>
        </p:txBody>
      </p:sp>
    </p:spTree>
    <p:extLst>
      <p:ext uri="{BB962C8B-B14F-4D97-AF65-F5344CB8AC3E}">
        <p14:creationId xmlns:p14="http://schemas.microsoft.com/office/powerpoint/2010/main" val="137109423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02111984F565}" type="slidenum">
              <a:rPr lang="en-US" smtClean="0"/>
              <a:t>7</a:t>
            </a:fld>
            <a:endParaRPr lang="en-US" dirty="0"/>
          </a:p>
        </p:txBody>
      </p:sp>
      <p:sp>
        <p:nvSpPr>
          <p:cNvPr id="5" name="Title 1"/>
          <p:cNvSpPr txBox="1">
            <a:spLocks/>
          </p:cNvSpPr>
          <p:nvPr/>
        </p:nvSpPr>
        <p:spPr>
          <a:xfrm>
            <a:off x="1141413" y="618518"/>
            <a:ext cx="9905998" cy="147857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solidFill>
                <a:schemeClr val="tx1"/>
              </a:solidFill>
            </a:endParaRPr>
          </a:p>
        </p:txBody>
      </p:sp>
      <p:sp>
        <p:nvSpPr>
          <p:cNvPr id="6" name="Content Placeholder 2"/>
          <p:cNvSpPr txBox="1">
            <a:spLocks/>
          </p:cNvSpPr>
          <p:nvPr/>
        </p:nvSpPr>
        <p:spPr>
          <a:xfrm>
            <a:off x="1141412" y="2249487"/>
            <a:ext cx="9905999" cy="354171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lgn="ctr">
              <a:buFont typeface="Wingdings 3" charset="2"/>
              <a:buNone/>
            </a:pPr>
            <a:endParaRPr lang="en-US"/>
          </a:p>
          <a:p>
            <a:pPr lvl="1" algn="ctr"/>
            <a:r>
              <a:rPr lang="en-US" sz="4000"/>
              <a:t>Powers and Duties of the </a:t>
            </a:r>
          </a:p>
          <a:p>
            <a:pPr marL="457200" lvl="1" indent="0" algn="ctr">
              <a:buNone/>
            </a:pPr>
            <a:r>
              <a:rPr lang="en-US" sz="4000"/>
              <a:t>State Tax Commission</a:t>
            </a:r>
            <a:endParaRPr lang="en-US" sz="4000" dirty="0"/>
          </a:p>
        </p:txBody>
      </p:sp>
    </p:spTree>
    <p:extLst>
      <p:ext uri="{BB962C8B-B14F-4D97-AF65-F5344CB8AC3E}">
        <p14:creationId xmlns:p14="http://schemas.microsoft.com/office/powerpoint/2010/main" val="17954658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3" name="Picture 2" descr="Text&#10;&#10;AI-generated content may be incorrect.">
            <a:extLst>
              <a:ext uri="{FF2B5EF4-FFF2-40B4-BE49-F238E27FC236}">
                <a16:creationId xmlns:a16="http://schemas.microsoft.com/office/drawing/2014/main" id="{7EF2D20F-55CB-ADB4-1677-C58801CF1814}"/>
              </a:ext>
            </a:extLst>
          </p:cNvPr>
          <p:cNvPicPr>
            <a:picLocks noChangeAspect="1"/>
          </p:cNvPicPr>
          <p:nvPr/>
        </p:nvPicPr>
        <p:blipFill>
          <a:blip r:embed="rId4">
            <a:duotone>
              <a:prstClr val="black"/>
              <a:schemeClr val="accent5">
                <a:tint val="45000"/>
                <a:satMod val="400000"/>
              </a:schemeClr>
            </a:duotone>
            <a:alphaModFix amt="15000"/>
          </a:blip>
          <a:srcRect t="3495" b="11599"/>
          <a:stretch>
            <a:fillRect/>
          </a:stretch>
        </p:blipFill>
        <p:spPr>
          <a:xfrm>
            <a:off x="20" y="10"/>
            <a:ext cx="12191980" cy="6857990"/>
          </a:xfrm>
          <a:prstGeom prst="rect">
            <a:avLst/>
          </a:prstGeom>
        </p:spPr>
      </p:pic>
      <p:sp>
        <p:nvSpPr>
          <p:cNvPr id="12" name="Rectangle 11">
            <a:extLst>
              <a:ext uri="{FF2B5EF4-FFF2-40B4-BE49-F238E27FC236}">
                <a16:creationId xmlns:a16="http://schemas.microsoft.com/office/drawing/2014/main" id="{C696EBFA-4394-4B46-9875-039A1F1D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Slide Number Placeholder 3"/>
          <p:cNvSpPr>
            <a:spLocks noGrp="1"/>
          </p:cNvSpPr>
          <p:nvPr>
            <p:ph type="sldNum" sz="quarter" idx="12"/>
          </p:nvPr>
        </p:nvSpPr>
        <p:spPr>
          <a:xfrm>
            <a:off x="10352540" y="295729"/>
            <a:ext cx="838199" cy="767687"/>
          </a:xfrm>
        </p:spPr>
        <p:txBody>
          <a:bodyPr vert="horz" lIns="91440" tIns="45720" rIns="91440" bIns="45720" rtlCol="0" anchor="b">
            <a:normAutofit/>
          </a:bodyPr>
          <a:lstStyle/>
          <a:p>
            <a:pPr defTabSz="914400">
              <a:spcAft>
                <a:spcPts val="600"/>
              </a:spcAft>
            </a:pPr>
            <a:fld id="{D57F1E4F-1CFF-5643-939E-02111984F565}" type="slidenum">
              <a:rPr lang="en-US" smtClean="0"/>
              <a:pPr defTabSz="914400">
                <a:spcAft>
                  <a:spcPts val="600"/>
                </a:spcAft>
              </a:pPr>
              <a:t>8</a:t>
            </a:fld>
            <a:endParaRPr lang="en-US"/>
          </a:p>
        </p:txBody>
      </p:sp>
      <p:sp>
        <p:nvSpPr>
          <p:cNvPr id="5" name="Title 1"/>
          <p:cNvSpPr txBox="1">
            <a:spLocks/>
          </p:cNvSpPr>
          <p:nvPr/>
        </p:nvSpPr>
        <p:spPr>
          <a:xfrm>
            <a:off x="1491271" y="1143000"/>
            <a:ext cx="8946541" cy="4195481"/>
          </a:xfrm>
          <a:prstGeom prst="rect">
            <a:avLst/>
          </a:prstGeom>
        </p:spPr>
        <p:txBody>
          <a:bodyPr vert="horz" lIns="91440" tIns="45720" rIns="91440" bIns="45720" rtlCol="0" anchor="ctr">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lvl="1">
              <a:spcBef>
                <a:spcPts val="1000"/>
              </a:spcBef>
              <a:buClr>
                <a:schemeClr val="accent1"/>
              </a:buClr>
              <a:buSzPct val="80000"/>
              <a:buFont typeface="Wingdings 3" charset="2"/>
              <a:buChar char=""/>
            </a:pPr>
            <a:r>
              <a:rPr lang="en-US" sz="3200" dirty="0">
                <a:solidFill>
                  <a:schemeClr val="tx1"/>
                </a:solidFill>
                <a:latin typeface="+mj-lt"/>
                <a:ea typeface="+mj-ea"/>
                <a:cs typeface="+mj-cs"/>
              </a:rPr>
              <a:t>The Missouri Constitution requires the State Tax Commission to:</a:t>
            </a:r>
          </a:p>
          <a:p>
            <a:pPr marL="0" lvl="1">
              <a:spcBef>
                <a:spcPts val="1000"/>
              </a:spcBef>
              <a:buClr>
                <a:schemeClr val="accent1"/>
              </a:buClr>
              <a:buSzPct val="80000"/>
              <a:buFont typeface="Wingdings 3" charset="2"/>
              <a:buChar char=""/>
            </a:pPr>
            <a:endParaRPr lang="en-US" sz="3200" dirty="0">
              <a:solidFill>
                <a:schemeClr val="tx1"/>
              </a:solidFill>
              <a:latin typeface="+mj-lt"/>
              <a:ea typeface="+mj-ea"/>
              <a:cs typeface="+mj-cs"/>
            </a:endParaRPr>
          </a:p>
          <a:p>
            <a:pPr marL="0" lvl="1">
              <a:spcBef>
                <a:spcPts val="1000"/>
              </a:spcBef>
              <a:buClr>
                <a:schemeClr val="accent1"/>
              </a:buClr>
              <a:buSzPct val="80000"/>
              <a:buFont typeface="Wingdings 3" charset="2"/>
              <a:buChar char=""/>
            </a:pPr>
            <a:r>
              <a:rPr lang="en-US" sz="3200" dirty="0">
                <a:solidFill>
                  <a:schemeClr val="tx1"/>
                </a:solidFill>
                <a:latin typeface="+mj-lt"/>
                <a:ea typeface="+mj-ea"/>
                <a:cs typeface="+mj-cs"/>
              </a:rPr>
              <a:t>Equalize assessments </a:t>
            </a:r>
          </a:p>
          <a:p>
            <a:pPr marL="0" lvl="1">
              <a:spcBef>
                <a:spcPts val="1000"/>
              </a:spcBef>
              <a:buClr>
                <a:schemeClr val="accent1"/>
              </a:buClr>
              <a:buSzPct val="80000"/>
              <a:buFont typeface="Wingdings 3" charset="2"/>
              <a:buChar char=""/>
            </a:pPr>
            <a:r>
              <a:rPr lang="en-US" sz="3200" dirty="0">
                <a:solidFill>
                  <a:schemeClr val="tx1"/>
                </a:solidFill>
                <a:latin typeface="+mj-lt"/>
                <a:ea typeface="+mj-ea"/>
                <a:cs typeface="+mj-cs"/>
              </a:rPr>
              <a:t>Hear appeals from local boards in individual cases</a:t>
            </a:r>
          </a:p>
          <a:p>
            <a:pPr marL="0" lvl="1">
              <a:spcBef>
                <a:spcPts val="1000"/>
              </a:spcBef>
              <a:buClr>
                <a:schemeClr val="accent1"/>
              </a:buClr>
              <a:buSzPct val="80000"/>
              <a:buFont typeface="Wingdings 3" charset="2"/>
              <a:buChar char=""/>
            </a:pPr>
            <a:r>
              <a:rPr lang="en-US" sz="3200" dirty="0">
                <a:solidFill>
                  <a:schemeClr val="tx1"/>
                </a:solidFill>
                <a:latin typeface="+mj-lt"/>
                <a:ea typeface="+mj-ea"/>
                <a:cs typeface="+mj-cs"/>
              </a:rPr>
              <a:t>Correct any unlawful, unfair, arbitrary or capricious assessment</a:t>
            </a:r>
          </a:p>
        </p:txBody>
      </p:sp>
    </p:spTree>
    <p:extLst>
      <p:ext uri="{BB962C8B-B14F-4D97-AF65-F5344CB8AC3E}">
        <p14:creationId xmlns:p14="http://schemas.microsoft.com/office/powerpoint/2010/main" val="166829243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6" name="Content Placeholder 2"/>
          <p:cNvSpPr txBox="1">
            <a:spLocks/>
          </p:cNvSpPr>
          <p:nvPr/>
        </p:nvSpPr>
        <p:spPr>
          <a:xfrm>
            <a:off x="644943" y="295729"/>
            <a:ext cx="6188189" cy="6068976"/>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endParaRPr lang="en-US" dirty="0"/>
          </a:p>
          <a:p>
            <a:pPr marL="457200" lvl="1" indent="0"/>
            <a:r>
              <a:rPr lang="en-US" sz="4400" dirty="0"/>
              <a:t>Any assessment that does not comply with statutory requirements is an unlawful, unfair, arbitrary and  capricious assessment. </a:t>
            </a:r>
          </a:p>
        </p:txBody>
      </p:sp>
      <p:sp>
        <p:nvSpPr>
          <p:cNvPr id="13" name="Freeform 31">
            <a:extLst>
              <a:ext uri="{FF2B5EF4-FFF2-40B4-BE49-F238E27FC236}">
                <a16:creationId xmlns:a16="http://schemas.microsoft.com/office/drawing/2014/main" id="{C89FDD9F-84AD-4824-89D2-9E286F56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5" name="Rectangle 14">
            <a:extLst>
              <a:ext uri="{FF2B5EF4-FFF2-40B4-BE49-F238E27FC236}">
                <a16:creationId xmlns:a16="http://schemas.microsoft.com/office/drawing/2014/main" id="{0AFF99B9-09FA-411A-8B54-D714B2EE9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1" y="0"/>
            <a:ext cx="406254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5">
            <a:extLst>
              <a:ext uri="{FF2B5EF4-FFF2-40B4-BE49-F238E27FC236}">
                <a16:creationId xmlns:a16="http://schemas.microsoft.com/office/drawing/2014/main" id="{7E6CE931-52B0-4AD0-991F-0648E313B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472531"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n-US"/>
          </a:p>
        </p:txBody>
      </p:sp>
      <p:pic>
        <p:nvPicPr>
          <p:cNvPr id="10" name="Graphic 9" descr="Suburban scene">
            <a:extLst>
              <a:ext uri="{FF2B5EF4-FFF2-40B4-BE49-F238E27FC236}">
                <a16:creationId xmlns:a16="http://schemas.microsoft.com/office/drawing/2014/main" id="{CC3E9C23-BECD-B97E-1571-1EE4A2B719C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29871" y="1721993"/>
            <a:ext cx="3414010" cy="3414010"/>
          </a:xfrm>
          <a:prstGeom prst="rect">
            <a:avLst/>
          </a:prstGeom>
          <a:effectLst/>
        </p:spPr>
      </p:pic>
      <p:sp>
        <p:nvSpPr>
          <p:cNvPr id="19" name="Rectangle 18">
            <a:extLst>
              <a:ext uri="{FF2B5EF4-FFF2-40B4-BE49-F238E27FC236}">
                <a16:creationId xmlns:a16="http://schemas.microsoft.com/office/drawing/2014/main" id="{D138FED9-7840-470D-BB14-BF4696ADA7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Slide Number Placeholder 3"/>
          <p:cNvSpPr>
            <a:spLocks noGrp="1"/>
          </p:cNvSpPr>
          <p:nvPr>
            <p:ph type="sldNum" sz="quarter" idx="12"/>
          </p:nvPr>
        </p:nvSpPr>
        <p:spPr>
          <a:xfrm>
            <a:off x="10352540" y="295729"/>
            <a:ext cx="838199" cy="767687"/>
          </a:xfrm>
        </p:spPr>
        <p:txBody>
          <a:bodyPr vert="horz" lIns="91440" tIns="45720" rIns="91440" bIns="45720" rtlCol="0" anchor="b">
            <a:normAutofit/>
          </a:bodyPr>
          <a:lstStyle/>
          <a:p>
            <a:pPr defTabSz="914400">
              <a:spcAft>
                <a:spcPts val="600"/>
              </a:spcAft>
            </a:pPr>
            <a:fld id="{D57F1E4F-1CFF-5643-939E-02111984F565}" type="slidenum">
              <a:rPr lang="en-US" smtClean="0"/>
              <a:pPr defTabSz="914400">
                <a:spcAft>
                  <a:spcPts val="600"/>
                </a:spcAft>
              </a:pPr>
              <a:t>9</a:t>
            </a:fld>
            <a:endParaRPr lang="en-US"/>
          </a:p>
        </p:txBody>
      </p:sp>
      <p:sp>
        <p:nvSpPr>
          <p:cNvPr id="5" name="Title 1"/>
          <p:cNvSpPr txBox="1">
            <a:spLocks/>
          </p:cNvSpPr>
          <p:nvPr/>
        </p:nvSpPr>
        <p:spPr>
          <a:xfrm>
            <a:off x="1141413" y="618518"/>
            <a:ext cx="9905998" cy="147857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solidFill>
                <a:schemeClr val="tx1"/>
              </a:solidFill>
            </a:endParaRPr>
          </a:p>
        </p:txBody>
      </p:sp>
    </p:spTree>
    <p:extLst>
      <p:ext uri="{BB962C8B-B14F-4D97-AF65-F5344CB8AC3E}">
        <p14:creationId xmlns:p14="http://schemas.microsoft.com/office/powerpoint/2010/main" val="256358122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14886</TotalTime>
  <Words>3456</Words>
  <Application>Microsoft Office PowerPoint</Application>
  <PresentationFormat>Widescreen</PresentationFormat>
  <Paragraphs>325</Paragraphs>
  <Slides>39</Slides>
  <Notes>37</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5" baseType="lpstr">
      <vt:lpstr>Calibri</vt:lpstr>
      <vt:lpstr>Century Gothic</vt:lpstr>
      <vt:lpstr>Wingdings</vt:lpstr>
      <vt:lpstr>Wingdings 3</vt:lpstr>
      <vt:lpstr>Ion</vt:lpstr>
      <vt:lpstr>Acrobat Document</vt:lpstr>
      <vt:lpstr>STC Legal Section Board of Equalization Training June, 2025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 more information . . . </vt:lpstr>
      <vt:lpstr>Thank you for attending! </vt:lpstr>
    </vt:vector>
  </TitlesOfParts>
  <Company>State of Missouri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BOE Fundamentals</dc:title>
  <dc:creator>Westermann, Amy</dc:creator>
  <cp:lastModifiedBy>Allsberry, Gregory</cp:lastModifiedBy>
  <cp:revision>286</cp:revision>
  <cp:lastPrinted>2023-06-05T13:51:54Z</cp:lastPrinted>
  <dcterms:created xsi:type="dcterms:W3CDTF">2021-04-15T20:41:15Z</dcterms:created>
  <dcterms:modified xsi:type="dcterms:W3CDTF">2025-06-11T03:01:37Z</dcterms:modified>
</cp:coreProperties>
</file>